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6" r:id="rId2"/>
    <p:sldId id="257" r:id="rId3"/>
    <p:sldId id="258" r:id="rId4"/>
    <p:sldId id="323" r:id="rId5"/>
    <p:sldId id="354" r:id="rId6"/>
    <p:sldId id="259" r:id="rId7"/>
    <p:sldId id="260" r:id="rId8"/>
    <p:sldId id="324" r:id="rId9"/>
    <p:sldId id="262" r:id="rId10"/>
    <p:sldId id="266" r:id="rId11"/>
    <p:sldId id="322" r:id="rId12"/>
    <p:sldId id="341" r:id="rId13"/>
    <p:sldId id="320" r:id="rId14"/>
    <p:sldId id="325" r:id="rId15"/>
    <p:sldId id="327" r:id="rId16"/>
    <p:sldId id="328" r:id="rId17"/>
    <p:sldId id="318" r:id="rId18"/>
    <p:sldId id="263" r:id="rId19"/>
    <p:sldId id="278" r:id="rId20"/>
    <p:sldId id="279" r:id="rId21"/>
    <p:sldId id="329" r:id="rId22"/>
    <p:sldId id="330" r:id="rId23"/>
    <p:sldId id="331" r:id="rId24"/>
    <p:sldId id="283" r:id="rId25"/>
    <p:sldId id="284" r:id="rId26"/>
    <p:sldId id="285" r:id="rId27"/>
    <p:sldId id="336" r:id="rId28"/>
    <p:sldId id="337" r:id="rId29"/>
    <p:sldId id="288" r:id="rId30"/>
    <p:sldId id="291" r:id="rId31"/>
    <p:sldId id="290" r:id="rId32"/>
    <p:sldId id="343" r:id="rId33"/>
    <p:sldId id="346" r:id="rId34"/>
    <p:sldId id="344" r:id="rId35"/>
    <p:sldId id="345" r:id="rId36"/>
    <p:sldId id="353" r:id="rId37"/>
    <p:sldId id="347" r:id="rId38"/>
    <p:sldId id="348" r:id="rId39"/>
    <p:sldId id="349" r:id="rId40"/>
    <p:sldId id="350" r:id="rId41"/>
    <p:sldId id="351" r:id="rId42"/>
    <p:sldId id="309" r:id="rId43"/>
    <p:sldId id="355" r:id="rId44"/>
    <p:sldId id="310" r:id="rId45"/>
    <p:sldId id="312" r:id="rId46"/>
    <p:sldId id="297" r:id="rId47"/>
    <p:sldId id="298" r:id="rId48"/>
    <p:sldId id="313" r:id="rId49"/>
    <p:sldId id="299" r:id="rId50"/>
    <p:sldId id="301" r:id="rId51"/>
    <p:sldId id="35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9D9D9"/>
    <a:srgbClr val="5B9BD5"/>
    <a:srgbClr val="2F528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7442" autoAdjust="0"/>
  </p:normalViewPr>
  <p:slideViewPr>
    <p:cSldViewPr snapToGrid="0">
      <p:cViewPr varScale="1">
        <p:scale>
          <a:sx n="90" d="100"/>
          <a:sy n="90" d="100"/>
        </p:scale>
        <p:origin x="1218" y="84"/>
      </p:cViewPr>
      <p:guideLst/>
    </p:cSldViewPr>
  </p:slideViewPr>
  <p:notesTextViewPr>
    <p:cViewPr>
      <p:scale>
        <a:sx n="1" d="1"/>
        <a:sy n="1" d="1"/>
      </p:scale>
      <p:origin x="0" y="0"/>
    </p:cViewPr>
  </p:notesTextViewPr>
  <p:notesViewPr>
    <p:cSldViewPr snapToGrid="0">
      <p:cViewPr>
        <p:scale>
          <a:sx n="120" d="100"/>
          <a:sy n="120" d="100"/>
        </p:scale>
        <p:origin x="3504" y="-6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C27E12C-4FE8-4112-A26D-B87DF26981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xmlns="" id="{3C0FB949-D3F4-4F98-90C4-1F4FF7542BF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EB96D-2D17-476B-9845-C4F4D33E6466}" type="datetimeFigureOut">
              <a:rPr lang="en-SG" smtClean="0"/>
              <a:t>9/4/2019</a:t>
            </a:fld>
            <a:endParaRPr lang="en-SG"/>
          </a:p>
        </p:txBody>
      </p:sp>
      <p:sp>
        <p:nvSpPr>
          <p:cNvPr id="4" name="Slide Image Placeholder 3">
            <a:extLst>
              <a:ext uri="{FF2B5EF4-FFF2-40B4-BE49-F238E27FC236}">
                <a16:creationId xmlns:a16="http://schemas.microsoft.com/office/drawing/2014/main" xmlns="" id="{6D30385F-9D00-45B5-AF7E-AC237AF2ED4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a:extLst>
              <a:ext uri="{FF2B5EF4-FFF2-40B4-BE49-F238E27FC236}">
                <a16:creationId xmlns:a16="http://schemas.microsoft.com/office/drawing/2014/main" xmlns="" id="{31055D7E-A094-48CE-8738-9294E124D8A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a:extLst>
              <a:ext uri="{FF2B5EF4-FFF2-40B4-BE49-F238E27FC236}">
                <a16:creationId xmlns:a16="http://schemas.microsoft.com/office/drawing/2014/main" xmlns="" id="{3434AD0B-2A89-45BD-ACB1-A9CC77FC4EB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a:extLst>
              <a:ext uri="{FF2B5EF4-FFF2-40B4-BE49-F238E27FC236}">
                <a16:creationId xmlns:a16="http://schemas.microsoft.com/office/drawing/2014/main" xmlns="" id="{0652F7B5-4A02-49BD-99CA-77ECE97AE4E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93675-7B1A-421A-8491-7200B501D4F5}" type="slidenum">
              <a:rPr lang="en-SG" smtClean="0"/>
              <a:t>‹#›</a:t>
            </a:fld>
            <a:endParaRPr lang="en-SG"/>
          </a:p>
        </p:txBody>
      </p:sp>
    </p:spTree>
    <p:extLst>
      <p:ext uri="{BB962C8B-B14F-4D97-AF65-F5344CB8AC3E}">
        <p14:creationId xmlns:p14="http://schemas.microsoft.com/office/powerpoint/2010/main" val="2627931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1</a:t>
            </a:fld>
            <a:endParaRPr lang="en-SG"/>
          </a:p>
        </p:txBody>
      </p:sp>
    </p:spTree>
    <p:extLst>
      <p:ext uri="{BB962C8B-B14F-4D97-AF65-F5344CB8AC3E}">
        <p14:creationId xmlns:p14="http://schemas.microsoft.com/office/powerpoint/2010/main" val="282044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10</a:t>
            </a:fld>
            <a:endParaRPr lang="en-SG"/>
          </a:p>
        </p:txBody>
      </p:sp>
    </p:spTree>
    <p:extLst>
      <p:ext uri="{BB962C8B-B14F-4D97-AF65-F5344CB8AC3E}">
        <p14:creationId xmlns:p14="http://schemas.microsoft.com/office/powerpoint/2010/main" val="3584060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Switch1 creates a request packet and switch 2 embeds timing information in the packet sending out the response.</a:t>
            </a:r>
          </a:p>
          <a:p>
            <a:endParaRPr lang="en-SG" dirty="0"/>
          </a:p>
          <a:p>
            <a:r>
              <a:rPr lang="en-SG" dirty="0"/>
              <a:t>Once the response is received in the Switch1, the entire time-line is available to be analysed. Now, since both the switches belong to the same physical switch, the events are already ordered consistently.</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11</a:t>
            </a:fld>
            <a:endParaRPr lang="en-SG"/>
          </a:p>
        </p:txBody>
      </p:sp>
    </p:spTree>
    <p:extLst>
      <p:ext uri="{BB962C8B-B14F-4D97-AF65-F5344CB8AC3E}">
        <p14:creationId xmlns:p14="http://schemas.microsoft.com/office/powerpoint/2010/main" val="2571382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SG"/>
          </a:p>
        </p:txBody>
      </p:sp>
    </p:spTree>
    <p:extLst>
      <p:ext uri="{BB962C8B-B14F-4D97-AF65-F5344CB8AC3E}">
        <p14:creationId xmlns:p14="http://schemas.microsoft.com/office/powerpoint/2010/main" val="3283138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send over thousands of such packets to </a:t>
            </a:r>
            <a:r>
              <a:rPr lang="en-SG" dirty="0" err="1"/>
              <a:t>guage</a:t>
            </a:r>
            <a:r>
              <a:rPr lang="en-SG" dirty="0"/>
              <a:t> the delays.</a:t>
            </a:r>
          </a:p>
          <a:p>
            <a:r>
              <a:rPr lang="en-SG" dirty="0"/>
              <a:t>Initially, we perform this experiment with idle links configured with speed of 10G.</a:t>
            </a:r>
          </a:p>
          <a:p>
            <a:endParaRPr lang="en-SG" dirty="0"/>
          </a:p>
          <a:p>
            <a:r>
              <a:rPr lang="en-SG" dirty="0"/>
              <a:t>We observe an RTT or 1.4 to 1.6 us for our p4 program. The interesting part is that the RTT varies by 100s of nanoseconds even </a:t>
            </a:r>
            <a:r>
              <a:rPr lang="en-SG" dirty="0" err="1"/>
              <a:t>undel</a:t>
            </a:r>
            <a:r>
              <a:rPr lang="en-SG" dirty="0"/>
              <a:t> idle link conditions.</a:t>
            </a:r>
          </a:p>
          <a:p>
            <a:endParaRPr lang="en-SG" dirty="0"/>
          </a:p>
          <a:p>
            <a:r>
              <a:rPr lang="en-SG" dirty="0"/>
              <a:t>We observed that most contributing part to this variation is </a:t>
            </a:r>
            <a:r>
              <a:rPr lang="en-SG" dirty="0" err="1"/>
              <a:t>deparsing</a:t>
            </a:r>
            <a:r>
              <a:rPr lang="en-SG" dirty="0"/>
              <a:t> &amp; MAC delays</a:t>
            </a:r>
          </a:p>
          <a:p>
            <a:r>
              <a:rPr lang="en-SG" dirty="0"/>
              <a:t>Ingress/ egress pipeline is a fixed stages and do not incur much variability.</a:t>
            </a:r>
          </a:p>
          <a:p>
            <a:endParaRPr lang="en-SG" dirty="0"/>
          </a:p>
          <a:p>
            <a:r>
              <a:rPr lang="en-SG" dirty="0"/>
              <a:t>In a general scenario, we can account for all this delays, except for the serialization &amp; wire-delay, which cannot be captured.</a:t>
            </a:r>
          </a:p>
          <a:p>
            <a:endParaRPr lang="en-SG" dirty="0"/>
          </a:p>
          <a:p>
            <a:r>
              <a:rPr lang="en-SG" dirty="0"/>
              <a:t>We observe the serialization and wire-delay varies to about 10s of nanoseconds, and exhibits a asymmetry at nanosecond-level.</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13</a:t>
            </a:fld>
            <a:endParaRPr lang="en-SG"/>
          </a:p>
        </p:txBody>
      </p:sp>
    </p:spTree>
    <p:extLst>
      <p:ext uri="{BB962C8B-B14F-4D97-AF65-F5344CB8AC3E}">
        <p14:creationId xmlns:p14="http://schemas.microsoft.com/office/powerpoint/2010/main" val="367170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Next, we send UDP cross traffic at line-rate from the end-hosts in the link between SW2 and SW1.</a:t>
            </a:r>
          </a:p>
          <a:p>
            <a:r>
              <a:rPr lang="en-SG" dirty="0"/>
              <a:t>We observe that with cross-traffic at line-rate there is the latency at </a:t>
            </a:r>
            <a:r>
              <a:rPr lang="en-SG" dirty="0" err="1"/>
              <a:t>deparser</a:t>
            </a:r>
            <a:r>
              <a:rPr lang="en-SG" dirty="0"/>
              <a:t> &amp; MAC. We suspect, this could be due to queueing at the port buffers before serialization.</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14</a:t>
            </a:fld>
            <a:endParaRPr lang="en-SG"/>
          </a:p>
        </p:txBody>
      </p:sp>
    </p:spTree>
    <p:extLst>
      <p:ext uri="{BB962C8B-B14F-4D97-AF65-F5344CB8AC3E}">
        <p14:creationId xmlns:p14="http://schemas.microsoft.com/office/powerpoint/2010/main" val="283102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When we send oversubscribed traffic, more than the link-speed (10G), the cross traffic packets quickly fill up the queues. Thus, as expected the queuing time increases to about 1.5 millisecond.</a:t>
            </a:r>
          </a:p>
          <a:p>
            <a:r>
              <a:rPr lang="en-SG" dirty="0"/>
              <a:t>Additionally, we also observe an increase in the MAC delay due to persistent queueing at the port queues. </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15</a:t>
            </a:fld>
            <a:endParaRPr lang="en-SG"/>
          </a:p>
        </p:txBody>
      </p:sp>
    </p:spTree>
    <p:extLst>
      <p:ext uri="{BB962C8B-B14F-4D97-AF65-F5344CB8AC3E}">
        <p14:creationId xmlns:p14="http://schemas.microsoft.com/office/powerpoint/2010/main" val="17942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When priority queueing is employed, we observe the queuing time is brought down. However, the queueing at </a:t>
            </a:r>
            <a:r>
              <a:rPr lang="en-SG" dirty="0" err="1"/>
              <a:t>deparser</a:t>
            </a:r>
            <a:r>
              <a:rPr lang="en-SG" dirty="0"/>
              <a:t>&amp; mac is still present.</a:t>
            </a:r>
          </a:p>
        </p:txBody>
      </p:sp>
      <p:sp>
        <p:nvSpPr>
          <p:cNvPr id="4" name="Slide Number Placeholder 3"/>
          <p:cNvSpPr>
            <a:spLocks noGrp="1"/>
          </p:cNvSpPr>
          <p:nvPr>
            <p:ph type="sldNum" sz="quarter" idx="5"/>
          </p:nvPr>
        </p:nvSpPr>
        <p:spPr/>
        <p:txBody>
          <a:bodyPr/>
          <a:lstStyle/>
          <a:p>
            <a:fld id="{C3293675-7B1A-421A-8491-7200B501D4F5}" type="slidenum">
              <a:rPr lang="en-SG" smtClean="0"/>
              <a:t>16</a:t>
            </a:fld>
            <a:endParaRPr lang="en-SG"/>
          </a:p>
        </p:txBody>
      </p:sp>
    </p:spTree>
    <p:extLst>
      <p:ext uri="{BB962C8B-B14F-4D97-AF65-F5344CB8AC3E}">
        <p14:creationId xmlns:p14="http://schemas.microsoft.com/office/powerpoint/2010/main" val="302402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Next, we observe the variation of these Accounted delays with higher link speeds,</a:t>
            </a:r>
          </a:p>
          <a:p>
            <a:endParaRPr lang="en-SG" dirty="0"/>
          </a:p>
          <a:p>
            <a:r>
              <a:rPr lang="en-SG" dirty="0"/>
              <a:t>We observe a drastic reduction in mac &amp; parser delays at higher link speeds.</a:t>
            </a:r>
          </a:p>
          <a:p>
            <a:r>
              <a:rPr lang="en-SG" dirty="0"/>
              <a:t>Pipeline stage delay also reduces at higher links speeds although the variation is small to begin with. </a:t>
            </a:r>
          </a:p>
        </p:txBody>
      </p:sp>
      <p:sp>
        <p:nvSpPr>
          <p:cNvPr id="4" name="Slide Number Placeholder 3"/>
          <p:cNvSpPr>
            <a:spLocks noGrp="1"/>
          </p:cNvSpPr>
          <p:nvPr>
            <p:ph type="sldNum" sz="quarter" idx="5"/>
          </p:nvPr>
        </p:nvSpPr>
        <p:spPr/>
        <p:txBody>
          <a:bodyPr/>
          <a:lstStyle/>
          <a:p>
            <a:fld id="{C3293675-7B1A-421A-8491-7200B501D4F5}" type="slidenum">
              <a:rPr lang="en-SG" smtClean="0"/>
              <a:t>17</a:t>
            </a:fld>
            <a:endParaRPr lang="en-SG"/>
          </a:p>
        </p:txBody>
      </p:sp>
    </p:spTree>
    <p:extLst>
      <p:ext uri="{BB962C8B-B14F-4D97-AF65-F5344CB8AC3E}">
        <p14:creationId xmlns:p14="http://schemas.microsoft.com/office/powerpoint/2010/main" val="3528684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Next, we focus on the un-accounted delay, the </a:t>
            </a:r>
            <a:r>
              <a:rPr lang="en-SG" dirty="0" err="1"/>
              <a:t>wiredelay</a:t>
            </a:r>
            <a:r>
              <a:rPr lang="en-SG" dirty="0"/>
              <a:t>.</a:t>
            </a:r>
          </a:p>
          <a:p>
            <a:endParaRPr lang="en-SG" dirty="0"/>
          </a:p>
          <a:p>
            <a:r>
              <a:rPr lang="en-SG" dirty="0"/>
              <a:t>We plot the difference between the mod of wire-delay for a request</a:t>
            </a:r>
            <a:r>
              <a:rPr lang="en-SG" baseline="0" dirty="0"/>
              <a:t> and response packet. We call this value as wire delay asymmetry in y axis.</a:t>
            </a:r>
            <a:endParaRPr lang="en-SG" dirty="0"/>
          </a:p>
          <a:p>
            <a:r>
              <a:rPr lang="en-SG" dirty="0"/>
              <a:t>we observe at 10G, the wire-delay variation is 13ns, and reduces to 7ns at 100G. </a:t>
            </a:r>
          </a:p>
          <a:p>
            <a:r>
              <a:rPr lang="en-SG" dirty="0"/>
              <a:t>This value gives us an upper-bound on the synchronization error that could be achieved between two switches, since the wire-delays are the only un-accounted delays.</a:t>
            </a:r>
          </a:p>
          <a:p>
            <a:r>
              <a:rPr lang="en-SG" dirty="0"/>
              <a:t>This suggests that</a:t>
            </a:r>
            <a:r>
              <a:rPr lang="en-SG" baseline="0" dirty="0"/>
              <a:t> it is possible to achieve better synchronization with higher speeds.</a:t>
            </a:r>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18</a:t>
            </a:fld>
            <a:endParaRPr lang="en-SG"/>
          </a:p>
        </p:txBody>
      </p:sp>
    </p:spTree>
    <p:extLst>
      <p:ext uri="{BB962C8B-B14F-4D97-AF65-F5344CB8AC3E}">
        <p14:creationId xmlns:p14="http://schemas.microsoft.com/office/powerpoint/2010/main" val="275935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Hence, the key take-aways from the switch to switch measurements are that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At nanosecond scale,  under idle conditions, the variability of few 100 ns is observed. However,  It is now possible to account for various delay components in the network.</a:t>
            </a:r>
          </a:p>
          <a:p>
            <a:pPr marL="0" indent="0">
              <a:buNone/>
            </a:pPr>
            <a:endParaRPr lang="en-SG" dirty="0"/>
          </a:p>
          <a:p>
            <a:pPr marL="0" indent="0">
              <a:buNone/>
            </a:pPr>
            <a:r>
              <a:rPr lang="en-SG" dirty="0"/>
              <a:t>The only un-accounted delay is the wire-delay and importantly at nanosecond-scale it exhibits asymmetry. </a:t>
            </a:r>
          </a:p>
          <a:p>
            <a:pPr marL="0" indent="0">
              <a:buNone/>
            </a:pPr>
            <a:r>
              <a:rPr lang="en-SG" dirty="0"/>
              <a:t>However, the asymmetry reduces with higher link speeds.</a:t>
            </a:r>
          </a:p>
          <a:p>
            <a:pPr marL="0" indent="0">
              <a:buNone/>
            </a:pPr>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19</a:t>
            </a:fld>
            <a:endParaRPr lang="en-SG"/>
          </a:p>
        </p:txBody>
      </p:sp>
    </p:spTree>
    <p:extLst>
      <p:ext uri="{BB962C8B-B14F-4D97-AF65-F5344CB8AC3E}">
        <p14:creationId xmlns:p14="http://schemas.microsoft.com/office/powerpoint/2010/main" val="183652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Data-</a:t>
            </a:r>
            <a:r>
              <a:rPr lang="en-SG" dirty="0" err="1"/>
              <a:t>center</a:t>
            </a:r>
            <a:r>
              <a:rPr lang="en-SG" dirty="0"/>
              <a:t> network speeds are moving to 100Gs and 400G in the upcoming years</a:t>
            </a:r>
          </a:p>
          <a:p>
            <a:r>
              <a:rPr lang="en-SG" dirty="0"/>
              <a:t>With 100G speeds, an 80-byte packet is received every 6.4ns.</a:t>
            </a:r>
          </a:p>
          <a:p>
            <a:endParaRPr lang="en-SG" dirty="0"/>
          </a:p>
          <a:p>
            <a:r>
              <a:rPr lang="en-SG" dirty="0"/>
              <a:t>With applications like high-speed trading, ecommerce and network management tasks relying on ordering of</a:t>
            </a:r>
            <a:r>
              <a:rPr lang="en-SG" baseline="0" dirty="0"/>
              <a:t> events to maintain consistency and performance, </a:t>
            </a:r>
            <a:r>
              <a:rPr lang="en-SG" dirty="0"/>
              <a:t>nanosecond-level time synchronization is essential in data </a:t>
            </a:r>
            <a:r>
              <a:rPr lang="en-SG" dirty="0" err="1"/>
              <a:t>center</a:t>
            </a:r>
            <a:r>
              <a:rPr lang="en-SG" dirty="0"/>
              <a:t> networks.</a:t>
            </a:r>
          </a:p>
        </p:txBody>
      </p:sp>
      <p:sp>
        <p:nvSpPr>
          <p:cNvPr id="4" name="Slide Number Placeholder 3"/>
          <p:cNvSpPr>
            <a:spLocks noGrp="1"/>
          </p:cNvSpPr>
          <p:nvPr>
            <p:ph type="sldNum" sz="quarter" idx="5"/>
          </p:nvPr>
        </p:nvSpPr>
        <p:spPr/>
        <p:txBody>
          <a:bodyPr/>
          <a:lstStyle/>
          <a:p>
            <a:fld id="{C3293675-7B1A-421A-8491-7200B501D4F5}" type="slidenum">
              <a:rPr lang="en-SG" smtClean="0"/>
              <a:t>2</a:t>
            </a:fld>
            <a:endParaRPr lang="en-SG"/>
          </a:p>
        </p:txBody>
      </p:sp>
    </p:spTree>
    <p:extLst>
      <p:ext uri="{BB962C8B-B14F-4D97-AF65-F5344CB8AC3E}">
        <p14:creationId xmlns:p14="http://schemas.microsoft.com/office/powerpoint/2010/main" val="2324427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Next, we move on to switch-to-host measurements.</a:t>
            </a:r>
          </a:p>
          <a:p>
            <a:r>
              <a:rPr lang="en-SG" dirty="0"/>
              <a:t>Where the end-host is the client, and the next-hop switch acts like the server and responds to </a:t>
            </a:r>
            <a:r>
              <a:rPr lang="en-SG" dirty="0" err="1"/>
              <a:t>timesync</a:t>
            </a:r>
            <a:r>
              <a:rPr lang="en-SG" dirty="0"/>
              <a:t> requests.</a:t>
            </a:r>
          </a:p>
        </p:txBody>
      </p:sp>
      <p:sp>
        <p:nvSpPr>
          <p:cNvPr id="4" name="Slide Number Placeholder 3"/>
          <p:cNvSpPr>
            <a:spLocks noGrp="1"/>
          </p:cNvSpPr>
          <p:nvPr>
            <p:ph type="sldNum" sz="quarter" idx="5"/>
          </p:nvPr>
        </p:nvSpPr>
        <p:spPr/>
        <p:txBody>
          <a:bodyPr/>
          <a:lstStyle/>
          <a:p>
            <a:fld id="{C3293675-7B1A-421A-8491-7200B501D4F5}" type="slidenum">
              <a:rPr lang="en-SG" smtClean="0"/>
              <a:t>20</a:t>
            </a:fld>
            <a:endParaRPr lang="en-SG"/>
          </a:p>
        </p:txBody>
      </p:sp>
    </p:spTree>
    <p:extLst>
      <p:ext uri="{BB962C8B-B14F-4D97-AF65-F5344CB8AC3E}">
        <p14:creationId xmlns:p14="http://schemas.microsoft.com/office/powerpoint/2010/main" val="1726369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perform the measurements, we leverage the NIC hardware timestamping available in the NICs to provide accurate timestamps upon packet reception &amp; departure at host.</a:t>
            </a:r>
          </a:p>
          <a:p>
            <a:endParaRPr lang="en-SG" dirty="0"/>
          </a:p>
          <a:p>
            <a:r>
              <a:rPr lang="en-SG" dirty="0"/>
              <a:t>The request packet is initiated by the client, and the requests is received by the switch which adds in the delays in the packets and is sent back to the host for analysis.</a:t>
            </a:r>
          </a:p>
          <a:p>
            <a:endParaRPr lang="en-SG" dirty="0"/>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21</a:t>
            </a:fld>
            <a:endParaRPr lang="en-SG"/>
          </a:p>
        </p:txBody>
      </p:sp>
    </p:spTree>
    <p:extLst>
      <p:ext uri="{BB962C8B-B14F-4D97-AF65-F5344CB8AC3E}">
        <p14:creationId xmlns:p14="http://schemas.microsoft.com/office/powerpoint/2010/main" val="1748219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Under idle link conditions, </a:t>
            </a:r>
          </a:p>
          <a:p>
            <a:r>
              <a:rPr lang="en-SG" dirty="0"/>
              <a:t>We observe the </a:t>
            </a:r>
            <a:r>
              <a:rPr lang="en-SG" dirty="0" err="1"/>
              <a:t>rtt</a:t>
            </a:r>
            <a:r>
              <a:rPr lang="en-SG" dirty="0"/>
              <a:t> is </a:t>
            </a:r>
            <a:r>
              <a:rPr lang="en-SG" dirty="0" err="1"/>
              <a:t>aroind</a:t>
            </a:r>
            <a:r>
              <a:rPr lang="en-SG" dirty="0"/>
              <a:t> 1 microsecond. We observe that the aggregate delay at the switch is only around 650 ns. </a:t>
            </a:r>
          </a:p>
          <a:p>
            <a:r>
              <a:rPr lang="en-SG" dirty="0"/>
              <a:t>However, around 400 ns of delays cannot be accounted for, and it could be attributed to the SFP+ latency. We call this delay as </a:t>
            </a:r>
            <a:r>
              <a:rPr lang="en-SG" dirty="0" err="1"/>
              <a:t>NicWireDelay</a:t>
            </a:r>
            <a:r>
              <a:rPr lang="en-SG" dirty="0"/>
              <a:t>.</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22</a:t>
            </a:fld>
            <a:endParaRPr lang="en-SG"/>
          </a:p>
        </p:txBody>
      </p:sp>
    </p:spTree>
    <p:extLst>
      <p:ext uri="{BB962C8B-B14F-4D97-AF65-F5344CB8AC3E}">
        <p14:creationId xmlns:p14="http://schemas.microsoft.com/office/powerpoint/2010/main" val="1913881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However, When we infuse cross traffic along with the request packets from the server,  interestingly, we observe an increase in the </a:t>
            </a:r>
            <a:r>
              <a:rPr lang="en-SG" dirty="0" err="1"/>
              <a:t>NicWireDelay</a:t>
            </a:r>
            <a:r>
              <a:rPr lang="en-SG" dirty="0"/>
              <a:t>.</a:t>
            </a:r>
          </a:p>
        </p:txBody>
      </p:sp>
      <p:sp>
        <p:nvSpPr>
          <p:cNvPr id="4" name="Slide Number Placeholder 3"/>
          <p:cNvSpPr>
            <a:spLocks noGrp="1"/>
          </p:cNvSpPr>
          <p:nvPr>
            <p:ph type="sldNum" sz="quarter" idx="5"/>
          </p:nvPr>
        </p:nvSpPr>
        <p:spPr/>
        <p:txBody>
          <a:bodyPr/>
          <a:lstStyle/>
          <a:p>
            <a:fld id="{C3293675-7B1A-421A-8491-7200B501D4F5}" type="slidenum">
              <a:rPr lang="en-SG" smtClean="0"/>
              <a:t>23</a:t>
            </a:fld>
            <a:endParaRPr lang="en-SG"/>
          </a:p>
        </p:txBody>
      </p:sp>
    </p:spTree>
    <p:extLst>
      <p:ext uri="{BB962C8B-B14F-4D97-AF65-F5344CB8AC3E}">
        <p14:creationId xmlns:p14="http://schemas.microsoft.com/office/powerpoint/2010/main" val="2927105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about the </a:t>
            </a:r>
            <a:r>
              <a:rPr lang="en-US" dirty="0" err="1"/>
              <a:t>nicwiredelay</a:t>
            </a:r>
            <a:r>
              <a:rPr lang="en-US" dirty="0"/>
              <a:t>, we plot the CDF of the </a:t>
            </a:r>
            <a:r>
              <a:rPr lang="en-US" dirty="0" err="1"/>
              <a:t>nicwiredelay</a:t>
            </a:r>
            <a:r>
              <a:rPr lang="en-US" dirty="0"/>
              <a:t> observed for different traffic rates. </a:t>
            </a:r>
          </a:p>
          <a:p>
            <a:r>
              <a:rPr lang="en-US" dirty="0"/>
              <a:t>Interestingly, the variation occurs at as low as 10% traffic rate and is </a:t>
            </a:r>
            <a:r>
              <a:rPr lang="en-US" dirty="0" err="1"/>
              <a:t>upto</a:t>
            </a:r>
            <a:r>
              <a:rPr lang="en-US" dirty="0"/>
              <a:t> 300 ns</a:t>
            </a:r>
          </a:p>
          <a:p>
            <a:r>
              <a:rPr lang="en-US" dirty="0"/>
              <a:t>We </a:t>
            </a:r>
            <a:r>
              <a:rPr lang="en-US" dirty="0" err="1"/>
              <a:t>oberve</a:t>
            </a:r>
            <a:r>
              <a:rPr lang="en-US" dirty="0"/>
              <a:t> similar trend in two different NICs</a:t>
            </a:r>
          </a:p>
        </p:txBody>
      </p:sp>
      <p:sp>
        <p:nvSpPr>
          <p:cNvPr id="4" name="Slide Number Placeholder 3"/>
          <p:cNvSpPr>
            <a:spLocks noGrp="1"/>
          </p:cNvSpPr>
          <p:nvPr>
            <p:ph type="sldNum" sz="quarter" idx="10"/>
          </p:nvPr>
        </p:nvSpPr>
        <p:spPr/>
        <p:txBody>
          <a:bodyPr/>
          <a:lstStyle/>
          <a:p>
            <a:fld id="{C3293675-7B1A-421A-8491-7200B501D4F5}" type="slidenum">
              <a:rPr lang="en-SG" smtClean="0"/>
              <a:t>24</a:t>
            </a:fld>
            <a:endParaRPr lang="en-SG"/>
          </a:p>
        </p:txBody>
      </p:sp>
    </p:spTree>
    <p:extLst>
      <p:ext uri="{BB962C8B-B14F-4D97-AF65-F5344CB8AC3E}">
        <p14:creationId xmlns:p14="http://schemas.microsoft.com/office/powerpoint/2010/main" val="552798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Hence, the takeaways from switch-to-host measurements are that:</a:t>
            </a:r>
          </a:p>
          <a:p>
            <a:endParaRPr lang="en-SG" dirty="0"/>
          </a:p>
          <a:p>
            <a:pPr marL="228600" indent="-228600">
              <a:buAutoNum type="arabicParenR"/>
            </a:pPr>
            <a:r>
              <a:rPr lang="en-SG" dirty="0"/>
              <a:t>In spite of Nic hardware timestamping there is a huge amount of unaccounted and variable delay which we call </a:t>
            </a:r>
            <a:r>
              <a:rPr lang="en-SG" dirty="0" err="1"/>
              <a:t>nicwiredelay</a:t>
            </a:r>
            <a:r>
              <a:rPr lang="en-SG" dirty="0"/>
              <a:t>.</a:t>
            </a:r>
          </a:p>
          <a:p>
            <a:pPr marL="228600" indent="-228600">
              <a:buAutoNum type="arabicParenR"/>
            </a:pPr>
            <a:r>
              <a:rPr lang="en-SG" dirty="0"/>
              <a:t>This delay varies as less as 27ns under idle condition to </a:t>
            </a:r>
            <a:r>
              <a:rPr lang="en-SG" dirty="0" err="1"/>
              <a:t>upto</a:t>
            </a:r>
            <a:r>
              <a:rPr lang="en-SG" dirty="0"/>
              <a:t> 250 ns under heavy cross traffic conditions.</a:t>
            </a:r>
          </a:p>
          <a:p>
            <a:pPr marL="228600" indent="-228600">
              <a:buAutoNum type="arabicParenR"/>
            </a:pPr>
            <a:r>
              <a:rPr lang="en-SG" dirty="0"/>
              <a:t>To design a synchronization protocol to handle this variation on cross-traffic, it is ideal for host to have a knowledge of cross-traffic volume being transmitted from the  host port.</a:t>
            </a:r>
          </a:p>
        </p:txBody>
      </p:sp>
      <p:sp>
        <p:nvSpPr>
          <p:cNvPr id="4" name="Slide Number Placeholder 3"/>
          <p:cNvSpPr>
            <a:spLocks noGrp="1"/>
          </p:cNvSpPr>
          <p:nvPr>
            <p:ph type="sldNum" sz="quarter" idx="5"/>
          </p:nvPr>
        </p:nvSpPr>
        <p:spPr/>
        <p:txBody>
          <a:bodyPr/>
          <a:lstStyle/>
          <a:p>
            <a:fld id="{C3293675-7B1A-421A-8491-7200B501D4F5}" type="slidenum">
              <a:rPr lang="en-SG" smtClean="0"/>
              <a:t>25</a:t>
            </a:fld>
            <a:endParaRPr lang="en-SG"/>
          </a:p>
        </p:txBody>
      </p:sp>
    </p:spTree>
    <p:extLst>
      <p:ext uri="{BB962C8B-B14F-4D97-AF65-F5344CB8AC3E}">
        <p14:creationId xmlns:p14="http://schemas.microsoft.com/office/powerpoint/2010/main" val="689797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With the key insights</a:t>
            </a:r>
            <a:r>
              <a:rPr lang="en-SG" baseline="0" dirty="0"/>
              <a:t> from the measurements,</a:t>
            </a:r>
          </a:p>
          <a:p>
            <a:r>
              <a:rPr lang="en-SG" dirty="0"/>
              <a:t>I will move on to explaining the key concepts of DPTP (Data plane </a:t>
            </a:r>
            <a:r>
              <a:rPr lang="en-SG" dirty="0" err="1"/>
              <a:t>Timesynchronization</a:t>
            </a:r>
            <a:r>
              <a:rPr lang="en-SG" dirty="0"/>
              <a:t> Protocol)</a:t>
            </a:r>
          </a:p>
        </p:txBody>
      </p:sp>
      <p:sp>
        <p:nvSpPr>
          <p:cNvPr id="4" name="Slide Number Placeholder 3"/>
          <p:cNvSpPr>
            <a:spLocks noGrp="1"/>
          </p:cNvSpPr>
          <p:nvPr>
            <p:ph type="sldNum" sz="quarter" idx="5"/>
          </p:nvPr>
        </p:nvSpPr>
        <p:spPr/>
        <p:txBody>
          <a:bodyPr/>
          <a:lstStyle/>
          <a:p>
            <a:fld id="{C3293675-7B1A-421A-8491-7200B501D4F5}" type="slidenum">
              <a:rPr lang="en-SG" smtClean="0"/>
              <a:t>26</a:t>
            </a:fld>
            <a:endParaRPr lang="en-SG"/>
          </a:p>
        </p:txBody>
      </p:sp>
    </p:spTree>
    <p:extLst>
      <p:ext uri="{BB962C8B-B14F-4D97-AF65-F5344CB8AC3E}">
        <p14:creationId xmlns:p14="http://schemas.microsoft.com/office/powerpoint/2010/main" val="885729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 </a:t>
            </a:r>
            <a:r>
              <a:rPr lang="en-SG" dirty="0" err="1"/>
              <a:t>tDPTP</a:t>
            </a:r>
            <a:r>
              <a:rPr lang="en-SG" dirty="0"/>
              <a:t>, we design the network to be master clock. </a:t>
            </a:r>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27</a:t>
            </a:fld>
            <a:endParaRPr lang="en-SG"/>
          </a:p>
        </p:txBody>
      </p:sp>
    </p:spTree>
    <p:extLst>
      <p:ext uri="{BB962C8B-B14F-4D97-AF65-F5344CB8AC3E}">
        <p14:creationId xmlns:p14="http://schemas.microsoft.com/office/powerpoint/2010/main" val="3172710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 master switch designated by the operator is initiated using an external clock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 network-level DAG is formed to propagate time-synchronization between individual nodes on a single-hop basis.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We now move on to what happens in the master-switch.</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28</a:t>
            </a:fld>
            <a:endParaRPr lang="en-SG"/>
          </a:p>
        </p:txBody>
      </p:sp>
    </p:spTree>
    <p:extLst>
      <p:ext uri="{BB962C8B-B14F-4D97-AF65-F5344CB8AC3E}">
        <p14:creationId xmlns:p14="http://schemas.microsoft.com/office/powerpoint/2010/main" val="3460089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The master switch stores this external time as Reference Time (</a:t>
            </a:r>
            <a:r>
              <a:rPr lang="en-SG" dirty="0" err="1"/>
              <a:t>Tref</a:t>
            </a:r>
            <a:r>
              <a:rPr lang="en-SG" dirty="0"/>
              <a:t>) in its registers, and takes a snapshots of its current data-plane timestamp as the offset time</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29</a:t>
            </a:fld>
            <a:endParaRPr lang="en-SG"/>
          </a:p>
        </p:txBody>
      </p:sp>
    </p:spTree>
    <p:extLst>
      <p:ext uri="{BB962C8B-B14F-4D97-AF65-F5344CB8AC3E}">
        <p14:creationId xmlns:p14="http://schemas.microsoft.com/office/powerpoint/2010/main" val="56037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So, why is nanosecond level clock synchronization a challenge?</a:t>
            </a:r>
          </a:p>
          <a:p>
            <a:endParaRPr lang="en-SG" dirty="0"/>
          </a:p>
          <a:p>
            <a:r>
              <a:rPr lang="en-SG" dirty="0"/>
              <a:t>Consider a two hosts in the network, one Master host maintains the reference time. When a client receives the time from the master, it has to calculate the current time using the reference time</a:t>
            </a:r>
            <a:r>
              <a:rPr lang="en-SG" baseline="0" dirty="0"/>
              <a:t> a</a:t>
            </a:r>
            <a:r>
              <a:rPr lang="en-SG" dirty="0"/>
              <a:t>nd the propagation delay for the time synchronization packet. </a:t>
            </a:r>
          </a:p>
          <a:p>
            <a:r>
              <a:rPr lang="en-SG" dirty="0"/>
              <a:t>It sounds simple, but in reality, This process is affected by various challenges:</a:t>
            </a:r>
          </a:p>
          <a:p>
            <a:r>
              <a:rPr lang="en-SG" dirty="0"/>
              <a:t>First, the variable and unaccountable network delays, which makes it impossible to get an accurate estimate of one-way propagation delay.</a:t>
            </a:r>
          </a:p>
          <a:p>
            <a:r>
              <a:rPr lang="en-SG" dirty="0"/>
              <a:t>Second, the variable CPU scheduling delays, which delays the sending/reception of the time-synchronization packets..</a:t>
            </a:r>
          </a:p>
          <a:p>
            <a:r>
              <a:rPr lang="en-SG" dirty="0"/>
              <a:t>Finally, Clock drifts over time, worst case of 30microsends/second as reported by HUYGENS this year. Hence, this process has to be repeated continuously in order to maintain the error from clock drifts</a:t>
            </a:r>
          </a:p>
        </p:txBody>
      </p:sp>
      <p:sp>
        <p:nvSpPr>
          <p:cNvPr id="4" name="Slide Number Placeholder 3"/>
          <p:cNvSpPr>
            <a:spLocks noGrp="1"/>
          </p:cNvSpPr>
          <p:nvPr>
            <p:ph type="sldNum" sz="quarter" idx="5"/>
          </p:nvPr>
        </p:nvSpPr>
        <p:spPr/>
        <p:txBody>
          <a:bodyPr/>
          <a:lstStyle/>
          <a:p>
            <a:fld id="{C3293675-7B1A-421A-8491-7200B501D4F5}" type="slidenum">
              <a:rPr lang="en-SG" smtClean="0"/>
              <a:t>3</a:t>
            </a:fld>
            <a:endParaRPr lang="en-SG"/>
          </a:p>
        </p:txBody>
      </p:sp>
    </p:spTree>
    <p:extLst>
      <p:ext uri="{BB962C8B-B14F-4D97-AF65-F5344CB8AC3E}">
        <p14:creationId xmlns:p14="http://schemas.microsoft.com/office/powerpoint/2010/main" val="3993879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However, the switch </a:t>
            </a:r>
            <a:r>
              <a:rPr lang="en-SG" dirty="0" err="1"/>
              <a:t>dataplane</a:t>
            </a:r>
            <a:r>
              <a:rPr lang="en-SG" dirty="0"/>
              <a:t> clock is limited to only 42/48 bits. Hence, we need to maintain an Era register to be incremented upon wrap around.</a:t>
            </a:r>
          </a:p>
        </p:txBody>
      </p:sp>
      <p:sp>
        <p:nvSpPr>
          <p:cNvPr id="4" name="Slide Number Placeholder 3"/>
          <p:cNvSpPr>
            <a:spLocks noGrp="1"/>
          </p:cNvSpPr>
          <p:nvPr>
            <p:ph type="sldNum" sz="quarter" idx="5"/>
          </p:nvPr>
        </p:nvSpPr>
        <p:spPr/>
        <p:txBody>
          <a:bodyPr/>
          <a:lstStyle/>
          <a:p>
            <a:fld id="{C3293675-7B1A-421A-8491-7200B501D4F5}" type="slidenum">
              <a:rPr lang="en-SG" smtClean="0"/>
              <a:t>30</a:t>
            </a:fld>
            <a:endParaRPr lang="en-SG"/>
          </a:p>
        </p:txBody>
      </p:sp>
    </p:spTree>
    <p:extLst>
      <p:ext uri="{BB962C8B-B14F-4D97-AF65-F5344CB8AC3E}">
        <p14:creationId xmlns:p14="http://schemas.microsoft.com/office/powerpoint/2010/main" val="3111906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maintain the current global time at the switch, an ALU operation in the data-plane (reference, elapsed and era) on demand.</a:t>
            </a:r>
          </a:p>
          <a:p>
            <a:endParaRPr lang="en-SG" dirty="0"/>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31</a:t>
            </a:fld>
            <a:endParaRPr lang="en-SG"/>
          </a:p>
        </p:txBody>
      </p:sp>
    </p:spTree>
    <p:extLst>
      <p:ext uri="{BB962C8B-B14F-4D97-AF65-F5344CB8AC3E}">
        <p14:creationId xmlns:p14="http://schemas.microsoft.com/office/powerpoint/2010/main" val="1111861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Now, we  move on to synchronization between the master switch and tor switch</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32</a:t>
            </a:fld>
            <a:endParaRPr lang="en-SG"/>
          </a:p>
        </p:txBody>
      </p:sp>
    </p:spTree>
    <p:extLst>
      <p:ext uri="{BB962C8B-B14F-4D97-AF65-F5344CB8AC3E}">
        <p14:creationId xmlns:p14="http://schemas.microsoft.com/office/powerpoint/2010/main" val="1799771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33</a:t>
            </a:fld>
            <a:endParaRPr lang="en-SG"/>
          </a:p>
        </p:txBody>
      </p:sp>
    </p:spTree>
    <p:extLst>
      <p:ext uri="{BB962C8B-B14F-4D97-AF65-F5344CB8AC3E}">
        <p14:creationId xmlns:p14="http://schemas.microsoft.com/office/powerpoint/2010/main" val="2766094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Upon the request from tor switch , master switch, calculates the current time </a:t>
            </a:r>
            <a:r>
              <a:rPr lang="en-SG" dirty="0" err="1"/>
              <a:t>Tnow</a:t>
            </a:r>
            <a:r>
              <a:rPr lang="en-SG" dirty="0"/>
              <a:t>, and sends along the time of reception, and time at egress which comprises queueing.</a:t>
            </a:r>
          </a:p>
          <a:p>
            <a:endParaRPr lang="en-SG" dirty="0"/>
          </a:p>
          <a:p>
            <a:r>
              <a:rPr lang="en-SG" dirty="0"/>
              <a:t>Additionally, it has to send a follow-up packet, which actually contains the time when the packet was sent out of the port, since its not possible to embed this information when the packet is being transmitted.</a:t>
            </a:r>
          </a:p>
          <a:p>
            <a:endParaRPr lang="en-SG" dirty="0"/>
          </a:p>
          <a:p>
            <a:r>
              <a:rPr lang="en-SG" dirty="0"/>
              <a:t>With this information, the tor switch can easily calculate the reference time by estimated the response delay with the given timing information</a:t>
            </a:r>
          </a:p>
        </p:txBody>
      </p:sp>
      <p:sp>
        <p:nvSpPr>
          <p:cNvPr id="4" name="Slide Number Placeholder 3"/>
          <p:cNvSpPr>
            <a:spLocks noGrp="1"/>
          </p:cNvSpPr>
          <p:nvPr>
            <p:ph type="sldNum" sz="quarter" idx="5"/>
          </p:nvPr>
        </p:nvSpPr>
        <p:spPr/>
        <p:txBody>
          <a:bodyPr/>
          <a:lstStyle/>
          <a:p>
            <a:fld id="{C3293675-7B1A-421A-8491-7200B501D4F5}" type="slidenum">
              <a:rPr lang="en-SG" smtClean="0"/>
              <a:t>34</a:t>
            </a:fld>
            <a:endParaRPr lang="en-SG"/>
          </a:p>
        </p:txBody>
      </p:sp>
    </p:spTree>
    <p:extLst>
      <p:ext uri="{BB962C8B-B14F-4D97-AF65-F5344CB8AC3E}">
        <p14:creationId xmlns:p14="http://schemas.microsoft.com/office/powerpoint/2010/main" val="989627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Each switch in the network will synchronize with its </a:t>
            </a:r>
            <a:r>
              <a:rPr lang="en-SG" dirty="0" err="1"/>
              <a:t>neighboring</a:t>
            </a:r>
            <a:r>
              <a:rPr lang="en-SG" baseline="0" dirty="0"/>
              <a:t> switch, and the global time will be maintained in the network </a:t>
            </a:r>
            <a:r>
              <a:rPr lang="en-SG" baseline="0" dirty="0" err="1"/>
              <a:t>dataplane</a:t>
            </a:r>
            <a:r>
              <a:rPr lang="en-SG"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aseline="0" dirty="0"/>
              <a:t>Now, when a host needs the time, a Top of the Rack switch can respond quickly, and host can synchronize with the network time.</a:t>
            </a:r>
            <a:endParaRPr lang="en-SG" dirty="0"/>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35</a:t>
            </a:fld>
            <a:endParaRPr lang="en-SG"/>
          </a:p>
        </p:txBody>
      </p:sp>
    </p:spTree>
    <p:extLst>
      <p:ext uri="{BB962C8B-B14F-4D97-AF65-F5344CB8AC3E}">
        <p14:creationId xmlns:p14="http://schemas.microsoft.com/office/powerpoint/2010/main" val="2820073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36</a:t>
            </a:fld>
            <a:endParaRPr lang="en-SG"/>
          </a:p>
        </p:txBody>
      </p:sp>
    </p:spTree>
    <p:extLst>
      <p:ext uri="{BB962C8B-B14F-4D97-AF65-F5344CB8AC3E}">
        <p14:creationId xmlns:p14="http://schemas.microsoft.com/office/powerpoint/2010/main" val="3755418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 the case of DPTP request response from host to switch, the main difference is that we follow a two phase approach.</a:t>
            </a:r>
          </a:p>
          <a:p>
            <a:r>
              <a:rPr lang="en-SG" dirty="0"/>
              <a:t>Phase 1 is a one-time profiling (probably upon the server boot-up of </a:t>
            </a:r>
            <a:r>
              <a:rPr lang="en-SG" dirty="0" err="1"/>
              <a:t>nic</a:t>
            </a:r>
            <a:r>
              <a:rPr lang="en-SG" dirty="0"/>
              <a:t> initialization) when the server sends out few requests/response when there is no cross traffic coming from the server.</a:t>
            </a:r>
          </a:p>
          <a:p>
            <a:r>
              <a:rPr lang="en-SG" dirty="0"/>
              <a:t>This profiling is used to calculate the baseline </a:t>
            </a:r>
            <a:r>
              <a:rPr lang="en-SG" dirty="0" err="1"/>
              <a:t>nicwiredelay</a:t>
            </a:r>
            <a:r>
              <a:rPr lang="en-SG" dirty="0"/>
              <a:t> , which gives an approximate one-way delay estimate.</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37</a:t>
            </a:fld>
            <a:endParaRPr lang="en-SG"/>
          </a:p>
        </p:txBody>
      </p:sp>
    </p:spTree>
    <p:extLst>
      <p:ext uri="{BB962C8B-B14F-4D97-AF65-F5344CB8AC3E}">
        <p14:creationId xmlns:p14="http://schemas.microsoft.com/office/powerpoint/2010/main" val="3731486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2</a:t>
            </a:r>
            <a:r>
              <a:rPr lang="en-SG" baseline="30000" dirty="0"/>
              <a:t>nd</a:t>
            </a:r>
            <a:r>
              <a:rPr lang="en-SG" dirty="0"/>
              <a:t> phase is the actual synchronization phase, where the time synchronization happens.</a:t>
            </a:r>
          </a:p>
          <a:p>
            <a:endParaRPr lang="en-SG" dirty="0"/>
          </a:p>
          <a:p>
            <a:r>
              <a:rPr lang="en-SG" dirty="0"/>
              <a:t>Only difference in the switch response is that, along with the time, the switch also sends the incoming traffic rate from the host.</a:t>
            </a:r>
          </a:p>
          <a:p>
            <a:endParaRPr lang="en-SG" dirty="0"/>
          </a:p>
          <a:p>
            <a:r>
              <a:rPr lang="en-SG" dirty="0"/>
              <a:t>If the traffic rate is close to 0, the </a:t>
            </a:r>
            <a:r>
              <a:rPr lang="en-SG" dirty="0" err="1"/>
              <a:t>nicwiredelay</a:t>
            </a:r>
            <a:r>
              <a:rPr lang="en-SG" dirty="0"/>
              <a:t> of the current cycle is used. In the presence of cross traffic, the profiled </a:t>
            </a:r>
            <a:r>
              <a:rPr lang="en-SG" dirty="0" err="1"/>
              <a:t>nicwiredelay</a:t>
            </a:r>
            <a:r>
              <a:rPr lang="en-SG" dirty="0"/>
              <a:t> is used to correct the skewed one-way delays.</a:t>
            </a:r>
          </a:p>
          <a:p>
            <a:endParaRPr lang="en-SG" dirty="0"/>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38</a:t>
            </a:fld>
            <a:endParaRPr lang="en-SG"/>
          </a:p>
        </p:txBody>
      </p:sp>
    </p:spTree>
    <p:extLst>
      <p:ext uri="{BB962C8B-B14F-4D97-AF65-F5344CB8AC3E}">
        <p14:creationId xmlns:p14="http://schemas.microsoft.com/office/powerpoint/2010/main" val="1529868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summarize the DPTP design principles in terms of challenges in time synchronization.</a:t>
            </a:r>
          </a:p>
          <a:p>
            <a:endParaRPr lang="en-SG" dirty="0"/>
          </a:p>
          <a:p>
            <a:r>
              <a:rPr lang="en-SG" dirty="0"/>
              <a:t>DPTP solves the variable network delay challenge by using precise timestamps available in PSA and profiling the delays in NIC.</a:t>
            </a:r>
          </a:p>
        </p:txBody>
      </p:sp>
      <p:sp>
        <p:nvSpPr>
          <p:cNvPr id="4" name="Slide Number Placeholder 3"/>
          <p:cNvSpPr>
            <a:spLocks noGrp="1"/>
          </p:cNvSpPr>
          <p:nvPr>
            <p:ph type="sldNum" sz="quarter" idx="5"/>
          </p:nvPr>
        </p:nvSpPr>
        <p:spPr/>
        <p:txBody>
          <a:bodyPr/>
          <a:lstStyle/>
          <a:p>
            <a:fld id="{C3293675-7B1A-421A-8491-7200B501D4F5}" type="slidenum">
              <a:rPr lang="en-SG" smtClean="0"/>
              <a:t>39</a:t>
            </a:fld>
            <a:endParaRPr lang="en-SG"/>
          </a:p>
        </p:txBody>
      </p:sp>
    </p:spTree>
    <p:extLst>
      <p:ext uri="{BB962C8B-B14F-4D97-AF65-F5344CB8AC3E}">
        <p14:creationId xmlns:p14="http://schemas.microsoft.com/office/powerpoint/2010/main" val="277241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Existing standards such as  NTP, PTP and a recent work HUYGENS</a:t>
            </a:r>
          </a:p>
          <a:p>
            <a:endParaRPr lang="en-SG" dirty="0"/>
          </a:p>
          <a:p>
            <a:r>
              <a:rPr lang="en-SG" dirty="0"/>
              <a:t>Are end-to-end host based implementations, which are affected by the aforementioned challenges.</a:t>
            </a:r>
          </a:p>
          <a:p>
            <a:r>
              <a:rPr lang="en-SG" dirty="0"/>
              <a:t>NTP uses statistical corrections to estimate one-way propagation delay and it achieves only sub-millisecond synchronization.</a:t>
            </a:r>
          </a:p>
          <a:p>
            <a:endParaRPr lang="en-SG" dirty="0"/>
          </a:p>
          <a:p>
            <a:r>
              <a:rPr lang="en-SG" dirty="0"/>
              <a:t>PTP relies on hardware timestamping and network feedback on delays. Under heavy network load conditions PTP achieves sub-us synchronization.</a:t>
            </a:r>
          </a:p>
          <a:p>
            <a:endParaRPr lang="en-SG" dirty="0"/>
          </a:p>
          <a:p>
            <a:r>
              <a:rPr lang="en-SG" dirty="0"/>
              <a:t>HUYGENS uses coded probes and SVM filtering techniques to estimate one-way delay, and it achieves nanosecond –level synchronization. However, it does it at the cost of higher traffic overhead due to control probes.</a:t>
            </a:r>
          </a:p>
          <a:p>
            <a:endParaRPr lang="en-SG" dirty="0"/>
          </a:p>
          <a:p>
            <a:endParaRPr lang="en-SG" dirty="0"/>
          </a:p>
          <a:p>
            <a:r>
              <a:rPr lang="en-SG" dirty="0"/>
              <a:t>Existing works have mainly looked at synchronizing end-host CPUs or </a:t>
            </a:r>
            <a:r>
              <a:rPr lang="en-SG" dirty="0" err="1"/>
              <a:t>Nics</a:t>
            </a:r>
            <a:r>
              <a:rPr lang="en-SG" dirty="0"/>
              <a:t>.</a:t>
            </a:r>
          </a:p>
        </p:txBody>
      </p:sp>
      <p:sp>
        <p:nvSpPr>
          <p:cNvPr id="4" name="Slide Number Placeholder 3"/>
          <p:cNvSpPr>
            <a:spLocks noGrp="1"/>
          </p:cNvSpPr>
          <p:nvPr>
            <p:ph type="sldNum" sz="quarter" idx="5"/>
          </p:nvPr>
        </p:nvSpPr>
        <p:spPr/>
        <p:txBody>
          <a:bodyPr/>
          <a:lstStyle/>
          <a:p>
            <a:fld id="{C3293675-7B1A-421A-8491-7200B501D4F5}" type="slidenum">
              <a:rPr lang="en-SG" smtClean="0"/>
              <a:t>4</a:t>
            </a:fld>
            <a:endParaRPr lang="en-SG"/>
          </a:p>
        </p:txBody>
      </p:sp>
    </p:spTree>
    <p:extLst>
      <p:ext uri="{BB962C8B-B14F-4D97-AF65-F5344CB8AC3E}">
        <p14:creationId xmlns:p14="http://schemas.microsoft.com/office/powerpoint/2010/main" val="3317657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avoid CPU scheduling delays, the clock is maintained in the predictable network data-plane</a:t>
            </a:r>
          </a:p>
        </p:txBody>
      </p:sp>
      <p:sp>
        <p:nvSpPr>
          <p:cNvPr id="4" name="Slide Number Placeholder 3"/>
          <p:cNvSpPr>
            <a:spLocks noGrp="1"/>
          </p:cNvSpPr>
          <p:nvPr>
            <p:ph type="sldNum" sz="quarter" idx="5"/>
          </p:nvPr>
        </p:nvSpPr>
        <p:spPr/>
        <p:txBody>
          <a:bodyPr/>
          <a:lstStyle/>
          <a:p>
            <a:fld id="{C3293675-7B1A-421A-8491-7200B501D4F5}" type="slidenum">
              <a:rPr lang="en-SG" smtClean="0"/>
              <a:t>40</a:t>
            </a:fld>
            <a:endParaRPr lang="en-SG"/>
          </a:p>
        </p:txBody>
      </p:sp>
    </p:spTree>
    <p:extLst>
      <p:ext uri="{BB962C8B-B14F-4D97-AF65-F5344CB8AC3E}">
        <p14:creationId xmlns:p14="http://schemas.microsoft.com/office/powerpoint/2010/main" val="876113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handle clock-drifts, there is continuous synchronization between the pair of nodes</a:t>
            </a:r>
          </a:p>
          <a:p>
            <a:r>
              <a:rPr lang="en-SG" dirty="0"/>
              <a:t>And since this is only one-hop, the </a:t>
            </a:r>
            <a:r>
              <a:rPr lang="en-SG" dirty="0" err="1"/>
              <a:t>req</a:t>
            </a:r>
            <a:r>
              <a:rPr lang="en-SG" dirty="0"/>
              <a:t>-response in Sub-RTT compared to two end-hosts.</a:t>
            </a:r>
          </a:p>
        </p:txBody>
      </p:sp>
      <p:sp>
        <p:nvSpPr>
          <p:cNvPr id="4" name="Slide Number Placeholder 3"/>
          <p:cNvSpPr>
            <a:spLocks noGrp="1"/>
          </p:cNvSpPr>
          <p:nvPr>
            <p:ph type="sldNum" sz="quarter" idx="5"/>
          </p:nvPr>
        </p:nvSpPr>
        <p:spPr/>
        <p:txBody>
          <a:bodyPr/>
          <a:lstStyle/>
          <a:p>
            <a:fld id="{C3293675-7B1A-421A-8491-7200B501D4F5}" type="slidenum">
              <a:rPr lang="en-SG" smtClean="0"/>
              <a:t>41</a:t>
            </a:fld>
            <a:endParaRPr lang="en-SG"/>
          </a:p>
        </p:txBody>
      </p:sp>
    </p:spTree>
    <p:extLst>
      <p:ext uri="{BB962C8B-B14F-4D97-AF65-F5344CB8AC3E}">
        <p14:creationId xmlns:p14="http://schemas.microsoft.com/office/powerpoint/2010/main" val="1586325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implement DPTP on the barefoot Tofino switch with over 900 lines of p4 code in the data-plane. Additionally, we write control plane program in C for request packet </a:t>
            </a:r>
            <a:r>
              <a:rPr lang="en-SG" dirty="0" err="1"/>
              <a:t>genenration</a:t>
            </a:r>
            <a:r>
              <a:rPr lang="en-SG" dirty="0"/>
              <a:t>, follow-up handlers and era maintenance thread.</a:t>
            </a:r>
          </a:p>
          <a:p>
            <a:endParaRPr lang="en-SG" dirty="0"/>
          </a:p>
          <a:p>
            <a:r>
              <a:rPr lang="en-SG" dirty="0"/>
              <a:t>On the host, we use </a:t>
            </a:r>
            <a:r>
              <a:rPr lang="en-SG" dirty="0" err="1"/>
              <a:t>Moongen</a:t>
            </a:r>
            <a:r>
              <a:rPr lang="en-SG" dirty="0"/>
              <a:t> over intel DPDK to craft custom packets at line-rate bypassing the kernel.</a:t>
            </a:r>
          </a:p>
        </p:txBody>
      </p:sp>
      <p:sp>
        <p:nvSpPr>
          <p:cNvPr id="4" name="Slide Number Placeholder 3"/>
          <p:cNvSpPr>
            <a:spLocks noGrp="1"/>
          </p:cNvSpPr>
          <p:nvPr>
            <p:ph type="sldNum" sz="quarter" idx="5"/>
          </p:nvPr>
        </p:nvSpPr>
        <p:spPr/>
        <p:txBody>
          <a:bodyPr/>
          <a:lstStyle/>
          <a:p>
            <a:fld id="{C3293675-7B1A-421A-8491-7200B501D4F5}" type="slidenum">
              <a:rPr lang="en-SG" smtClean="0"/>
              <a:t>42</a:t>
            </a:fld>
            <a:endParaRPr lang="en-SG"/>
          </a:p>
        </p:txBody>
      </p:sp>
    </p:spTree>
    <p:extLst>
      <p:ext uri="{BB962C8B-B14F-4D97-AF65-F5344CB8AC3E}">
        <p14:creationId xmlns:p14="http://schemas.microsoft.com/office/powerpoint/2010/main" val="3152995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evaluate DPTP over a logical tree topology made using two barefoot Tofino switches, and four physical servers. We emulate the logical switches using loopback cables and inter-switch cables. </a:t>
            </a:r>
          </a:p>
          <a:p>
            <a:r>
              <a:rPr lang="en-SG" dirty="0"/>
              <a:t>The logical hosts are VMs on top of the physical server.</a:t>
            </a:r>
          </a:p>
          <a:p>
            <a:endParaRPr lang="en-SG" dirty="0"/>
          </a:p>
          <a:p>
            <a:r>
              <a:rPr lang="en-SG" dirty="0"/>
              <a:t>Throughout</a:t>
            </a:r>
            <a:r>
              <a:rPr lang="en-SG" baseline="0" dirty="0"/>
              <a:t> our evaluation, we use a 500 DPTP packets/sec to continuously synchronize the nodes.</a:t>
            </a:r>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43</a:t>
            </a:fld>
            <a:endParaRPr lang="en-SG"/>
          </a:p>
        </p:txBody>
      </p:sp>
    </p:spTree>
    <p:extLst>
      <p:ext uri="{BB962C8B-B14F-4D97-AF65-F5344CB8AC3E}">
        <p14:creationId xmlns:p14="http://schemas.microsoft.com/office/powerpoint/2010/main" val="1785909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shall look into synchronization error between pair of switches over the network under idle condition.</a:t>
            </a:r>
          </a:p>
          <a:p>
            <a:endParaRPr lang="en-SG" dirty="0"/>
          </a:p>
          <a:p>
            <a:r>
              <a:rPr lang="en-SG" dirty="0"/>
              <a:t>We observer the error is bounded by 6ns for a single hop, and 10ns for switches separated by 2 hops. </a:t>
            </a:r>
          </a:p>
          <a:p>
            <a:endParaRPr lang="en-SG" dirty="0"/>
          </a:p>
          <a:p>
            <a:r>
              <a:rPr lang="en-SG" dirty="0"/>
              <a:t>In case of error between s2 and s6, and s1-s3, where the synchronization cross actual switch boundaries, we observe an long tail. This is because of drift between the clocks of the physical switches</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44</a:t>
            </a:fld>
            <a:endParaRPr lang="en-SG"/>
          </a:p>
        </p:txBody>
      </p:sp>
    </p:spTree>
    <p:extLst>
      <p:ext uri="{BB962C8B-B14F-4D97-AF65-F5344CB8AC3E}">
        <p14:creationId xmlns:p14="http://schemas.microsoft.com/office/powerpoint/2010/main" val="1605851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Under heavy cross traffic, for S5-M, and S1-M do not see much effect, since we account for all the delays of queueing in the synchronization.</a:t>
            </a:r>
          </a:p>
          <a:p>
            <a:endParaRPr lang="en-SG" dirty="0"/>
          </a:p>
          <a:p>
            <a:r>
              <a:rPr lang="en-SG" dirty="0"/>
              <a:t>However, we observe an increase in median error for S2-S6 and S1-S3 since the drift increases with delay in message arrivals. </a:t>
            </a:r>
          </a:p>
          <a:p>
            <a:endParaRPr lang="en-SG" dirty="0"/>
          </a:p>
          <a:p>
            <a:r>
              <a:rPr lang="en-SG" dirty="0"/>
              <a:t>Overall, we observe the 99</a:t>
            </a:r>
            <a:r>
              <a:rPr lang="en-SG" baseline="30000" dirty="0"/>
              <a:t>th</a:t>
            </a:r>
            <a:r>
              <a:rPr lang="en-SG" dirty="0"/>
              <a:t> percentile to be 47ns and median of 20 ns even under </a:t>
            </a:r>
            <a:r>
              <a:rPr lang="en-SG" dirty="0" err="1"/>
              <a:t>bursty</a:t>
            </a:r>
            <a:r>
              <a:rPr lang="en-SG" dirty="0"/>
              <a:t> network conditions.</a:t>
            </a:r>
          </a:p>
        </p:txBody>
      </p:sp>
      <p:sp>
        <p:nvSpPr>
          <p:cNvPr id="4" name="Slide Number Placeholder 3"/>
          <p:cNvSpPr>
            <a:spLocks noGrp="1"/>
          </p:cNvSpPr>
          <p:nvPr>
            <p:ph type="sldNum" sz="quarter" idx="5"/>
          </p:nvPr>
        </p:nvSpPr>
        <p:spPr/>
        <p:txBody>
          <a:bodyPr/>
          <a:lstStyle/>
          <a:p>
            <a:fld id="{C3293675-7B1A-421A-8491-7200B501D4F5}" type="slidenum">
              <a:rPr lang="en-SG" smtClean="0"/>
              <a:t>45</a:t>
            </a:fld>
            <a:endParaRPr lang="en-SG"/>
          </a:p>
        </p:txBody>
      </p:sp>
    </p:spTree>
    <p:extLst>
      <p:ext uri="{BB962C8B-B14F-4D97-AF65-F5344CB8AC3E}">
        <p14:creationId xmlns:p14="http://schemas.microsoft.com/office/powerpoint/2010/main" val="18047870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With higher link speeds, as expected during our measurement results, we observe reduction </a:t>
            </a:r>
            <a:r>
              <a:rPr lang="en-SG" dirty="0" err="1"/>
              <a:t>sycnrhonization</a:t>
            </a:r>
            <a:r>
              <a:rPr lang="en-SG" dirty="0"/>
              <a:t> error between the switches 4 hops apart and across physical switch boundaries</a:t>
            </a:r>
          </a:p>
        </p:txBody>
      </p:sp>
      <p:sp>
        <p:nvSpPr>
          <p:cNvPr id="4" name="Slide Number Placeholder 3"/>
          <p:cNvSpPr>
            <a:spLocks noGrp="1"/>
          </p:cNvSpPr>
          <p:nvPr>
            <p:ph type="sldNum" sz="quarter" idx="5"/>
          </p:nvPr>
        </p:nvSpPr>
        <p:spPr/>
        <p:txBody>
          <a:bodyPr/>
          <a:lstStyle/>
          <a:p>
            <a:fld id="{C3293675-7B1A-421A-8491-7200B501D4F5}" type="slidenum">
              <a:rPr lang="en-SG" smtClean="0"/>
              <a:t>46</a:t>
            </a:fld>
            <a:endParaRPr lang="en-SG"/>
          </a:p>
        </p:txBody>
      </p:sp>
    </p:spTree>
    <p:extLst>
      <p:ext uri="{BB962C8B-B14F-4D97-AF65-F5344CB8AC3E}">
        <p14:creationId xmlns:p14="http://schemas.microsoft.com/office/powerpoint/2010/main" val="3015331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Now, we look into the synchronization error between the hosts. Between hosts H3,H4 which obtain the timing from the same switch S2, we observe maximum error of 10ns and a median of 4ns.</a:t>
            </a:r>
          </a:p>
          <a:p>
            <a:r>
              <a:rPr lang="en-SG" dirty="0"/>
              <a:t>Between hosts that obtain time from different physical switches, we observe an increase in error with 99</a:t>
            </a:r>
            <a:r>
              <a:rPr lang="en-SG" baseline="30000" dirty="0"/>
              <a:t>th</a:t>
            </a:r>
            <a:r>
              <a:rPr lang="en-SG" dirty="0"/>
              <a:t> percentile of 50ns and median of 15ns.</a:t>
            </a:r>
          </a:p>
          <a:p>
            <a:endParaRPr lang="en-SG" dirty="0"/>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47</a:t>
            </a:fld>
            <a:endParaRPr lang="en-SG"/>
          </a:p>
        </p:txBody>
      </p:sp>
    </p:spTree>
    <p:extLst>
      <p:ext uri="{BB962C8B-B14F-4D97-AF65-F5344CB8AC3E}">
        <p14:creationId xmlns:p14="http://schemas.microsoft.com/office/powerpoint/2010/main" val="38258516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Under heavy cross traffic condition, We observe a slight increase in the median error for all the cases since DPTP uses the profiled </a:t>
            </a:r>
            <a:r>
              <a:rPr lang="en-SG" dirty="0" err="1"/>
              <a:t>NICwiredelay</a:t>
            </a:r>
            <a:r>
              <a:rPr lang="en-SG" dirty="0"/>
              <a:t> to calculate the one way delay. </a:t>
            </a:r>
          </a:p>
          <a:p>
            <a:r>
              <a:rPr lang="en-SG" dirty="0"/>
              <a:t>However, the 99</a:t>
            </a:r>
            <a:r>
              <a:rPr lang="en-SG" baseline="30000" dirty="0"/>
              <a:t>th</a:t>
            </a:r>
            <a:r>
              <a:rPr lang="en-SG" dirty="0"/>
              <a:t> percentile error is still bounded by 50ns.</a:t>
            </a:r>
          </a:p>
        </p:txBody>
      </p:sp>
      <p:sp>
        <p:nvSpPr>
          <p:cNvPr id="4" name="Slide Number Placeholder 3"/>
          <p:cNvSpPr>
            <a:spLocks noGrp="1"/>
          </p:cNvSpPr>
          <p:nvPr>
            <p:ph type="sldNum" sz="quarter" idx="5"/>
          </p:nvPr>
        </p:nvSpPr>
        <p:spPr/>
        <p:txBody>
          <a:bodyPr/>
          <a:lstStyle/>
          <a:p>
            <a:fld id="{C3293675-7B1A-421A-8491-7200B501D4F5}" type="slidenum">
              <a:rPr lang="en-SG" smtClean="0"/>
              <a:t>48</a:t>
            </a:fld>
            <a:endParaRPr lang="en-SG"/>
          </a:p>
        </p:txBody>
      </p:sp>
    </p:spTree>
    <p:extLst>
      <p:ext uri="{BB962C8B-B14F-4D97-AF65-F5344CB8AC3E}">
        <p14:creationId xmlns:p14="http://schemas.microsoft.com/office/powerpoint/2010/main" val="13454097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DPTP consumes on 3Mbps bandwidth per link in the network for 2000 DPTP </a:t>
            </a:r>
            <a:r>
              <a:rPr lang="en-SG" dirty="0" err="1"/>
              <a:t>reqs</a:t>
            </a:r>
            <a:r>
              <a:rPr lang="en-SG" dirty="0"/>
              <a:t>/sec and easily scales with the size of the network.</a:t>
            </a:r>
          </a:p>
          <a:p>
            <a:r>
              <a:rPr lang="en-SG" dirty="0"/>
              <a:t>This is about 8 times lesser compared to HUYGENS.</a:t>
            </a:r>
          </a:p>
          <a:p>
            <a:endParaRPr lang="en-SG" dirty="0"/>
          </a:p>
          <a:p>
            <a:r>
              <a:rPr lang="en-SG" dirty="0"/>
              <a:t>Finally, DPTP can be easily fit into the PSA architecture along with switch.p4, and still have enough resources for other applications to be implemented.</a:t>
            </a:r>
          </a:p>
        </p:txBody>
      </p:sp>
      <p:sp>
        <p:nvSpPr>
          <p:cNvPr id="4" name="Slide Number Placeholder 3"/>
          <p:cNvSpPr>
            <a:spLocks noGrp="1"/>
          </p:cNvSpPr>
          <p:nvPr>
            <p:ph type="sldNum" sz="quarter" idx="5"/>
          </p:nvPr>
        </p:nvSpPr>
        <p:spPr/>
        <p:txBody>
          <a:bodyPr/>
          <a:lstStyle/>
          <a:p>
            <a:fld id="{C3293675-7B1A-421A-8491-7200B501D4F5}" type="slidenum">
              <a:rPr lang="en-SG" smtClean="0"/>
              <a:t>49</a:t>
            </a:fld>
            <a:endParaRPr lang="en-SG"/>
          </a:p>
        </p:txBody>
      </p:sp>
    </p:spTree>
    <p:extLst>
      <p:ext uri="{BB962C8B-B14F-4D97-AF65-F5344CB8AC3E}">
        <p14:creationId xmlns:p14="http://schemas.microsoft.com/office/powerpoint/2010/main" val="318386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a:p>
            <a:r>
              <a:rPr lang="en-SG" dirty="0"/>
              <a:t>The emergence of </a:t>
            </a:r>
            <a:r>
              <a:rPr lang="en-SG" dirty="0" err="1"/>
              <a:t>Prgrammable</a:t>
            </a:r>
            <a:r>
              <a:rPr lang="en-SG" dirty="0"/>
              <a:t> switching ASICs have given rise to a new direction of research called  “In-Network computing” with novel distributed applications being offloaded to the network. Switches.</a:t>
            </a:r>
          </a:p>
          <a:p>
            <a:endParaRPr lang="en-SG" dirty="0"/>
          </a:p>
          <a:p>
            <a:r>
              <a:rPr lang="en-SG" dirty="0"/>
              <a:t>With this new paradigm, time-synchronization is much needed in the network </a:t>
            </a:r>
            <a:r>
              <a:rPr lang="en-SG" dirty="0" err="1"/>
              <a:t>dataplane</a:t>
            </a:r>
            <a:r>
              <a:rPr lang="en-SG" dirty="0"/>
              <a:t>, apart from the end-hosts CPUs.</a:t>
            </a:r>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5</a:t>
            </a:fld>
            <a:endParaRPr lang="en-SG"/>
          </a:p>
        </p:txBody>
      </p:sp>
    </p:spTree>
    <p:extLst>
      <p:ext uri="{BB962C8B-B14F-4D97-AF65-F5344CB8AC3E}">
        <p14:creationId xmlns:p14="http://schemas.microsoft.com/office/powerpoint/2010/main" val="1198612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So, to summarize.</a:t>
            </a:r>
          </a:p>
          <a:p>
            <a:endParaRPr lang="en-SG" dirty="0"/>
          </a:p>
          <a:p>
            <a:r>
              <a:rPr lang="en-SG" dirty="0"/>
              <a:t>We perform extensive measurement of variable delays in the network during synchronization. We design and implement DPTP based on key insights from the measurements, and hence it is able to achieve synchronization to within 10s of nanoseconds.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Finally,  tightly time synchronized network </a:t>
            </a:r>
            <a:r>
              <a:rPr lang="en-SG" dirty="0" err="1"/>
              <a:t>dataplane</a:t>
            </a:r>
            <a:r>
              <a:rPr lang="en-SG" dirty="0"/>
              <a:t>,  can enable speedy distributed applications to be developed in the network </a:t>
            </a:r>
            <a:r>
              <a:rPr lang="en-SG" dirty="0" err="1"/>
              <a:t>dataplane</a:t>
            </a:r>
            <a:r>
              <a:rPr lang="en-SG" dirty="0"/>
              <a:t>. And we hope DPTP can help in</a:t>
            </a:r>
            <a:r>
              <a:rPr lang="en-SG" baseline="0" dirty="0"/>
              <a:t> that cause</a:t>
            </a:r>
            <a:r>
              <a:rPr lang="en-SG" dirty="0"/>
              <a:t>	</a:t>
            </a:r>
          </a:p>
          <a:p>
            <a:endParaRPr lang="en-SG" dirty="0"/>
          </a:p>
          <a:p>
            <a:endParaRPr lang="en-SG" dirty="0"/>
          </a:p>
          <a:p>
            <a:r>
              <a:rPr lang="en-SG" dirty="0"/>
              <a:t>Thank you for your attention, I am open for </a:t>
            </a:r>
            <a:r>
              <a:rPr lang="en-SG" dirty="0" err="1"/>
              <a:t>questions.s</a:t>
            </a:r>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50</a:t>
            </a:fld>
            <a:endParaRPr lang="en-SG"/>
          </a:p>
        </p:txBody>
      </p:sp>
    </p:spTree>
    <p:extLst>
      <p:ext uri="{BB962C8B-B14F-4D97-AF65-F5344CB8AC3E}">
        <p14:creationId xmlns:p14="http://schemas.microsoft.com/office/powerpoint/2010/main" val="129668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93675-7B1A-421A-8491-7200B501D4F5}" type="slidenum">
              <a:rPr lang="en-SG" smtClean="0"/>
              <a:t>51</a:t>
            </a:fld>
            <a:endParaRPr lang="en-SG"/>
          </a:p>
        </p:txBody>
      </p:sp>
    </p:spTree>
    <p:extLst>
      <p:ext uri="{BB962C8B-B14F-4D97-AF65-F5344CB8AC3E}">
        <p14:creationId xmlns:p14="http://schemas.microsoft.com/office/powerpoint/2010/main" val="216891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Programmable Switching ASICs provide flexible header parsing &amp; </a:t>
            </a:r>
            <a:r>
              <a:rPr lang="en-SG" dirty="0" err="1"/>
              <a:t>configuratable</a:t>
            </a:r>
            <a:r>
              <a:rPr lang="en-SG" dirty="0"/>
              <a:t> match-action tables, in addition to stateful transactional memory units.</a:t>
            </a:r>
          </a:p>
          <a:p>
            <a:endParaRPr lang="en-SG" dirty="0"/>
          </a:p>
          <a:p>
            <a:r>
              <a:rPr lang="en-SG" dirty="0"/>
              <a:t>Programmable switching ASICs also provide precise nanosecond-level timestamps taken at four different stages in the switch </a:t>
            </a:r>
          </a:p>
          <a:p>
            <a:r>
              <a:rPr lang="en-SG" dirty="0"/>
              <a:t>when a packet received, when a packet enters ingress/egress pipeline and finally, when the packet is transmitted out of the port.</a:t>
            </a:r>
          </a:p>
          <a:p>
            <a:endParaRPr lang="en-SG" dirty="0"/>
          </a:p>
          <a:p>
            <a:endParaRPr lang="en-SG" dirty="0"/>
          </a:p>
        </p:txBody>
      </p:sp>
      <p:sp>
        <p:nvSpPr>
          <p:cNvPr id="4" name="Slide Number Placeholder 3"/>
          <p:cNvSpPr>
            <a:spLocks noGrp="1"/>
          </p:cNvSpPr>
          <p:nvPr>
            <p:ph type="sldNum" sz="quarter" idx="5"/>
          </p:nvPr>
        </p:nvSpPr>
        <p:spPr/>
        <p:txBody>
          <a:bodyPr/>
          <a:lstStyle/>
          <a:p>
            <a:fld id="{C3293675-7B1A-421A-8491-7200B501D4F5}" type="slidenum">
              <a:rPr lang="en-SG" smtClean="0"/>
              <a:t>6</a:t>
            </a:fld>
            <a:endParaRPr lang="en-SG"/>
          </a:p>
        </p:txBody>
      </p:sp>
    </p:spTree>
    <p:extLst>
      <p:ext uri="{BB962C8B-B14F-4D97-AF65-F5344CB8AC3E}">
        <p14:creationId xmlns:p14="http://schemas.microsoft.com/office/powerpoint/2010/main" val="406242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With these capabilities in PSA, we ask this key question : </a:t>
            </a:r>
          </a:p>
          <a:p>
            <a:r>
              <a:rPr lang="en-SG" dirty="0"/>
              <a:t>How far can we go and </a:t>
            </a:r>
          </a:p>
          <a:p>
            <a:r>
              <a:rPr lang="en-SG" dirty="0"/>
              <a:t>What it takes to achieve nanosecond-level time synchronization in the network </a:t>
            </a:r>
            <a:r>
              <a:rPr lang="en-SG" dirty="0" err="1"/>
              <a:t>dataplane</a:t>
            </a:r>
            <a:r>
              <a:rPr lang="en-SG" dirty="0"/>
              <a:t> using Programmable switching ASICs.</a:t>
            </a:r>
          </a:p>
        </p:txBody>
      </p:sp>
      <p:sp>
        <p:nvSpPr>
          <p:cNvPr id="4" name="Slide Number Placeholder 3"/>
          <p:cNvSpPr>
            <a:spLocks noGrp="1"/>
          </p:cNvSpPr>
          <p:nvPr>
            <p:ph type="sldNum" sz="quarter" idx="5"/>
          </p:nvPr>
        </p:nvSpPr>
        <p:spPr/>
        <p:txBody>
          <a:bodyPr/>
          <a:lstStyle/>
          <a:p>
            <a:fld id="{C3293675-7B1A-421A-8491-7200B501D4F5}" type="slidenum">
              <a:rPr lang="en-SG" smtClean="0"/>
              <a:t>7</a:t>
            </a:fld>
            <a:endParaRPr lang="en-SG"/>
          </a:p>
        </p:txBody>
      </p:sp>
    </p:spTree>
    <p:extLst>
      <p:ext uri="{BB962C8B-B14F-4D97-AF65-F5344CB8AC3E}">
        <p14:creationId xmlns:p14="http://schemas.microsoft.com/office/powerpoint/2010/main" val="5482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First, I will be presenting the measurements we performed  to  understand the variability of network delays</a:t>
            </a:r>
          </a:p>
          <a:p>
            <a:r>
              <a:rPr lang="en-US" dirty="0"/>
              <a:t>Next, I will be presenting the </a:t>
            </a:r>
            <a:r>
              <a:rPr lang="en-US" dirty="0" err="1"/>
              <a:t>Dataplane</a:t>
            </a:r>
            <a:r>
              <a:rPr lang="en-US" dirty="0"/>
              <a:t> time synchronization protocol, which is based on the insights from the measurements. </a:t>
            </a:r>
          </a:p>
          <a:p>
            <a:endParaRPr lang="en-US" dirty="0"/>
          </a:p>
          <a:p>
            <a:r>
              <a:rPr lang="en-US" dirty="0"/>
              <a:t>Finally the evaluation of DPTP</a:t>
            </a:r>
          </a:p>
        </p:txBody>
      </p:sp>
      <p:sp>
        <p:nvSpPr>
          <p:cNvPr id="4" name="Slide Number Placeholder 3"/>
          <p:cNvSpPr>
            <a:spLocks noGrp="1"/>
          </p:cNvSpPr>
          <p:nvPr>
            <p:ph type="sldNum" sz="quarter" idx="10"/>
          </p:nvPr>
        </p:nvSpPr>
        <p:spPr/>
        <p:txBody>
          <a:bodyPr/>
          <a:lstStyle/>
          <a:p>
            <a:fld id="{C3293675-7B1A-421A-8491-7200B501D4F5}" type="slidenum">
              <a:rPr lang="en-SG" smtClean="0"/>
              <a:t>8</a:t>
            </a:fld>
            <a:endParaRPr lang="en-SG"/>
          </a:p>
        </p:txBody>
      </p:sp>
    </p:spTree>
    <p:extLst>
      <p:ext uri="{BB962C8B-B14F-4D97-AF65-F5344CB8AC3E}">
        <p14:creationId xmlns:p14="http://schemas.microsoft.com/office/powerpoint/2010/main" val="176653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perform this measurement, we use a Barefoot Tofino switch, and two server with different intel NICs connected using 100G breakout cables.</a:t>
            </a:r>
          </a:p>
          <a:p>
            <a:r>
              <a:rPr lang="en-SG" dirty="0"/>
              <a:t>Additionally, we connect the a 100G loopback cable to the switch, in order to emulate two virtual switches sharing the same ground-truth clock.</a:t>
            </a:r>
          </a:p>
        </p:txBody>
      </p:sp>
      <p:sp>
        <p:nvSpPr>
          <p:cNvPr id="4" name="Slide Number Placeholder 3"/>
          <p:cNvSpPr>
            <a:spLocks noGrp="1"/>
          </p:cNvSpPr>
          <p:nvPr>
            <p:ph type="sldNum" sz="quarter" idx="5"/>
          </p:nvPr>
        </p:nvSpPr>
        <p:spPr/>
        <p:txBody>
          <a:bodyPr/>
          <a:lstStyle/>
          <a:p>
            <a:fld id="{C3293675-7B1A-421A-8491-7200B501D4F5}" type="slidenum">
              <a:rPr lang="en-SG" smtClean="0"/>
              <a:t>9</a:t>
            </a:fld>
            <a:endParaRPr lang="en-SG"/>
          </a:p>
        </p:txBody>
      </p:sp>
    </p:spTree>
    <p:extLst>
      <p:ext uri="{BB962C8B-B14F-4D97-AF65-F5344CB8AC3E}">
        <p14:creationId xmlns:p14="http://schemas.microsoft.com/office/powerpoint/2010/main" val="419701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BC974-28B3-49CE-A378-0995D1C7D5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5F7896D2-5C27-484E-9C9D-D4706E817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FE8D4421-9BFD-409B-84EB-B6333DCD5F44}"/>
              </a:ext>
            </a:extLst>
          </p:cNvPr>
          <p:cNvSpPr>
            <a:spLocks noGrp="1"/>
          </p:cNvSpPr>
          <p:nvPr>
            <p:ph type="dt" sz="half" idx="10"/>
          </p:nvPr>
        </p:nvSpPr>
        <p:spPr/>
        <p:txBody>
          <a:bodyPr/>
          <a:lstStyle/>
          <a:p>
            <a:fld id="{1D9823AF-F226-4DB8-A10D-D151EAF99DC6}" type="datetime1">
              <a:rPr lang="en-SG" smtClean="0"/>
              <a:t>9/4/2019</a:t>
            </a:fld>
            <a:endParaRPr lang="en-SG"/>
          </a:p>
        </p:txBody>
      </p:sp>
      <p:sp>
        <p:nvSpPr>
          <p:cNvPr id="5" name="Footer Placeholder 4">
            <a:extLst>
              <a:ext uri="{FF2B5EF4-FFF2-40B4-BE49-F238E27FC236}">
                <a16:creationId xmlns:a16="http://schemas.microsoft.com/office/drawing/2014/main" xmlns="" id="{F7557AAB-597E-4ED0-90B2-F5EA5FB2966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C12238FF-8E3C-4B7C-B9DE-E51CF96F422A}"/>
              </a:ext>
            </a:extLst>
          </p:cNvPr>
          <p:cNvSpPr>
            <a:spLocks noGrp="1"/>
          </p:cNvSpPr>
          <p:nvPr>
            <p:ph type="sldNum" sz="quarter" idx="12"/>
          </p:nvPr>
        </p:nvSpPr>
        <p:spPr>
          <a:xfrm>
            <a:off x="9199880" y="20003"/>
            <a:ext cx="2743200" cy="365125"/>
          </a:xfrm>
        </p:spPr>
        <p:txBody>
          <a:bodyPr/>
          <a:lstStyle/>
          <a:p>
            <a:fld id="{729CC8A8-141D-466A-B534-BFE7B6828A11}" type="slidenum">
              <a:rPr lang="en-SG" smtClean="0"/>
              <a:t>‹#›</a:t>
            </a:fld>
            <a:endParaRPr lang="en-SG"/>
          </a:p>
        </p:txBody>
      </p:sp>
    </p:spTree>
    <p:extLst>
      <p:ext uri="{BB962C8B-B14F-4D97-AF65-F5344CB8AC3E}">
        <p14:creationId xmlns:p14="http://schemas.microsoft.com/office/powerpoint/2010/main" val="321173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62ABB-0BD5-49B6-9AB3-E46535B2C7E3}"/>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4510A07B-57AC-42B3-B771-0E201BDF0E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41434664-7B6A-46C5-963E-28E37340B966}"/>
              </a:ext>
            </a:extLst>
          </p:cNvPr>
          <p:cNvSpPr>
            <a:spLocks noGrp="1"/>
          </p:cNvSpPr>
          <p:nvPr>
            <p:ph type="dt" sz="half" idx="10"/>
          </p:nvPr>
        </p:nvSpPr>
        <p:spPr/>
        <p:txBody>
          <a:bodyPr/>
          <a:lstStyle/>
          <a:p>
            <a:fld id="{744DE8F9-FE8D-4352-878A-F78BB181E301}" type="datetime1">
              <a:rPr lang="en-SG" smtClean="0"/>
              <a:t>9/4/2019</a:t>
            </a:fld>
            <a:endParaRPr lang="en-SG"/>
          </a:p>
        </p:txBody>
      </p:sp>
      <p:sp>
        <p:nvSpPr>
          <p:cNvPr id="5" name="Footer Placeholder 4">
            <a:extLst>
              <a:ext uri="{FF2B5EF4-FFF2-40B4-BE49-F238E27FC236}">
                <a16:creationId xmlns:a16="http://schemas.microsoft.com/office/drawing/2014/main" xmlns="" id="{9D4DC30C-2E28-464E-BE77-EF9B8C0B2C04}"/>
              </a:ext>
            </a:extLst>
          </p:cNvPr>
          <p:cNvSpPr>
            <a:spLocks noGrp="1"/>
          </p:cNvSpPr>
          <p:nvPr>
            <p:ph type="ftr" sz="quarter" idx="11"/>
          </p:nvPr>
        </p:nvSpPr>
        <p:spPr/>
        <p:txBody>
          <a:bodyPr/>
          <a:lstStyle/>
          <a:p>
            <a:endParaRPr lang="en-SG"/>
          </a:p>
        </p:txBody>
      </p:sp>
      <p:sp>
        <p:nvSpPr>
          <p:cNvPr id="7" name="Slide Number Placeholder 5">
            <a:extLst>
              <a:ext uri="{FF2B5EF4-FFF2-40B4-BE49-F238E27FC236}">
                <a16:creationId xmlns:a16="http://schemas.microsoft.com/office/drawing/2014/main" xmlns="" id="{21DDCF89-802E-4B36-AE66-A15549858CEC}"/>
              </a:ext>
            </a:extLst>
          </p:cNvPr>
          <p:cNvSpPr txBox="1">
            <a:spLocks/>
          </p:cNvSpPr>
          <p:nvPr userDrawn="1"/>
        </p:nvSpPr>
        <p:spPr>
          <a:xfrm>
            <a:off x="9233746"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CC8A8-141D-466A-B534-BFE7B6828A11}" type="slidenum">
              <a:rPr lang="en-SG" smtClean="0"/>
              <a:pPr/>
              <a:t>‹#›</a:t>
            </a:fld>
            <a:endParaRPr lang="en-SG"/>
          </a:p>
        </p:txBody>
      </p:sp>
    </p:spTree>
    <p:extLst>
      <p:ext uri="{BB962C8B-B14F-4D97-AF65-F5344CB8AC3E}">
        <p14:creationId xmlns:p14="http://schemas.microsoft.com/office/powerpoint/2010/main" val="298025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B44AEE-6EFB-49F6-81EC-66A0DE4C4A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A3C4F8E0-30CC-4B4B-A015-B8CF10D39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73C9C8ED-89BF-4423-B720-EE2B14924BD6}"/>
              </a:ext>
            </a:extLst>
          </p:cNvPr>
          <p:cNvSpPr>
            <a:spLocks noGrp="1"/>
          </p:cNvSpPr>
          <p:nvPr>
            <p:ph type="dt" sz="half" idx="10"/>
          </p:nvPr>
        </p:nvSpPr>
        <p:spPr/>
        <p:txBody>
          <a:bodyPr/>
          <a:lstStyle/>
          <a:p>
            <a:fld id="{EC591D55-CFA6-468A-AD1E-C3C8912CC1CA}" type="datetime1">
              <a:rPr lang="en-SG" smtClean="0"/>
              <a:t>9/4/2019</a:t>
            </a:fld>
            <a:endParaRPr lang="en-SG"/>
          </a:p>
        </p:txBody>
      </p:sp>
      <p:sp>
        <p:nvSpPr>
          <p:cNvPr id="5" name="Footer Placeholder 4">
            <a:extLst>
              <a:ext uri="{FF2B5EF4-FFF2-40B4-BE49-F238E27FC236}">
                <a16:creationId xmlns:a16="http://schemas.microsoft.com/office/drawing/2014/main" xmlns="" id="{C1C1E381-4774-4DF8-8F9E-827E09D60EB6}"/>
              </a:ext>
            </a:extLst>
          </p:cNvPr>
          <p:cNvSpPr>
            <a:spLocks noGrp="1"/>
          </p:cNvSpPr>
          <p:nvPr>
            <p:ph type="ftr" sz="quarter" idx="11"/>
          </p:nvPr>
        </p:nvSpPr>
        <p:spPr/>
        <p:txBody>
          <a:bodyPr/>
          <a:lstStyle/>
          <a:p>
            <a:endParaRPr lang="en-SG"/>
          </a:p>
        </p:txBody>
      </p:sp>
      <p:sp>
        <p:nvSpPr>
          <p:cNvPr id="7" name="Slide Number Placeholder 5">
            <a:extLst>
              <a:ext uri="{FF2B5EF4-FFF2-40B4-BE49-F238E27FC236}">
                <a16:creationId xmlns:a16="http://schemas.microsoft.com/office/drawing/2014/main" xmlns="" id="{9E607225-FE84-4047-92B9-0DF514973838}"/>
              </a:ext>
            </a:extLst>
          </p:cNvPr>
          <p:cNvSpPr txBox="1">
            <a:spLocks/>
          </p:cNvSpPr>
          <p:nvPr userDrawn="1"/>
        </p:nvSpPr>
        <p:spPr>
          <a:xfrm>
            <a:off x="9233746"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CC8A8-141D-466A-B534-BFE7B6828A11}" type="slidenum">
              <a:rPr lang="en-SG" smtClean="0"/>
              <a:pPr/>
              <a:t>‹#›</a:t>
            </a:fld>
            <a:endParaRPr lang="en-SG"/>
          </a:p>
        </p:txBody>
      </p:sp>
    </p:spTree>
    <p:extLst>
      <p:ext uri="{BB962C8B-B14F-4D97-AF65-F5344CB8AC3E}">
        <p14:creationId xmlns:p14="http://schemas.microsoft.com/office/powerpoint/2010/main" val="69524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62FDA-5590-4F42-92CD-06FCA208158E}"/>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9E276A37-FF6B-471C-AAAC-25764A5AFE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9A8A6415-DE2E-4C80-92F3-47544808398F}"/>
              </a:ext>
            </a:extLst>
          </p:cNvPr>
          <p:cNvSpPr>
            <a:spLocks noGrp="1"/>
          </p:cNvSpPr>
          <p:nvPr>
            <p:ph type="dt" sz="half" idx="10"/>
          </p:nvPr>
        </p:nvSpPr>
        <p:spPr/>
        <p:txBody>
          <a:bodyPr/>
          <a:lstStyle/>
          <a:p>
            <a:fld id="{D8CE3979-26B0-4F73-86F0-A0E66FA999BF}" type="datetime1">
              <a:rPr lang="en-SG" smtClean="0"/>
              <a:t>9/4/2019</a:t>
            </a:fld>
            <a:endParaRPr lang="en-SG"/>
          </a:p>
        </p:txBody>
      </p:sp>
      <p:sp>
        <p:nvSpPr>
          <p:cNvPr id="5" name="Footer Placeholder 4">
            <a:extLst>
              <a:ext uri="{FF2B5EF4-FFF2-40B4-BE49-F238E27FC236}">
                <a16:creationId xmlns:a16="http://schemas.microsoft.com/office/drawing/2014/main" xmlns="" id="{CCEC6EF1-F7AD-4DF4-8270-E18825FEA992}"/>
              </a:ext>
            </a:extLst>
          </p:cNvPr>
          <p:cNvSpPr>
            <a:spLocks noGrp="1"/>
          </p:cNvSpPr>
          <p:nvPr>
            <p:ph type="ftr" sz="quarter" idx="11"/>
          </p:nvPr>
        </p:nvSpPr>
        <p:spPr/>
        <p:txBody>
          <a:bodyPr/>
          <a:lstStyle/>
          <a:p>
            <a:endParaRPr lang="en-SG"/>
          </a:p>
        </p:txBody>
      </p:sp>
      <p:sp>
        <p:nvSpPr>
          <p:cNvPr id="7" name="Slide Number Placeholder 5">
            <a:extLst>
              <a:ext uri="{FF2B5EF4-FFF2-40B4-BE49-F238E27FC236}">
                <a16:creationId xmlns:a16="http://schemas.microsoft.com/office/drawing/2014/main" xmlns="" id="{E575F020-16CA-42EE-8882-FB7121E5B700}"/>
              </a:ext>
            </a:extLst>
          </p:cNvPr>
          <p:cNvSpPr>
            <a:spLocks noGrp="1"/>
          </p:cNvSpPr>
          <p:nvPr>
            <p:ph type="sldNum" sz="quarter" idx="12"/>
          </p:nvPr>
        </p:nvSpPr>
        <p:spPr>
          <a:xfrm>
            <a:off x="9233746" y="0"/>
            <a:ext cx="2743200" cy="365125"/>
          </a:xfrm>
        </p:spPr>
        <p:txBody>
          <a:bodyPr/>
          <a:lstStyle/>
          <a:p>
            <a:fld id="{729CC8A8-141D-466A-B534-BFE7B6828A11}" type="slidenum">
              <a:rPr lang="en-SG" smtClean="0"/>
              <a:t>‹#›</a:t>
            </a:fld>
            <a:endParaRPr lang="en-SG"/>
          </a:p>
        </p:txBody>
      </p:sp>
    </p:spTree>
    <p:extLst>
      <p:ext uri="{BB962C8B-B14F-4D97-AF65-F5344CB8AC3E}">
        <p14:creationId xmlns:p14="http://schemas.microsoft.com/office/powerpoint/2010/main" val="399464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3B902D-7B61-431D-9476-964165E18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14C747CA-AB56-40A4-88AB-2D827C240C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A6AECD2-2826-44D6-99A1-A726C6E9B5EE}"/>
              </a:ext>
            </a:extLst>
          </p:cNvPr>
          <p:cNvSpPr>
            <a:spLocks noGrp="1"/>
          </p:cNvSpPr>
          <p:nvPr>
            <p:ph type="dt" sz="half" idx="10"/>
          </p:nvPr>
        </p:nvSpPr>
        <p:spPr/>
        <p:txBody>
          <a:bodyPr/>
          <a:lstStyle/>
          <a:p>
            <a:fld id="{5CC5F9B1-843C-4043-A5D8-FC9215554C05}" type="datetime1">
              <a:rPr lang="en-SG" smtClean="0"/>
              <a:t>9/4/2019</a:t>
            </a:fld>
            <a:endParaRPr lang="en-SG"/>
          </a:p>
        </p:txBody>
      </p:sp>
      <p:sp>
        <p:nvSpPr>
          <p:cNvPr id="5" name="Footer Placeholder 4">
            <a:extLst>
              <a:ext uri="{FF2B5EF4-FFF2-40B4-BE49-F238E27FC236}">
                <a16:creationId xmlns:a16="http://schemas.microsoft.com/office/drawing/2014/main" xmlns="" id="{5A5832AD-FB51-4864-99A4-4ED8DC7CC36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249049C0-F1A1-4756-A54D-4F93238DD9F9}"/>
              </a:ext>
            </a:extLst>
          </p:cNvPr>
          <p:cNvSpPr>
            <a:spLocks noGrp="1"/>
          </p:cNvSpPr>
          <p:nvPr>
            <p:ph type="sldNum" sz="quarter" idx="12"/>
          </p:nvPr>
        </p:nvSpPr>
        <p:spPr>
          <a:xfrm>
            <a:off x="9233746" y="0"/>
            <a:ext cx="2743200" cy="365125"/>
          </a:xfrm>
        </p:spPr>
        <p:txBody>
          <a:bodyPr/>
          <a:lstStyle/>
          <a:p>
            <a:fld id="{729CC8A8-141D-466A-B534-BFE7B6828A11}" type="slidenum">
              <a:rPr lang="en-SG" smtClean="0"/>
              <a:t>‹#›</a:t>
            </a:fld>
            <a:endParaRPr lang="en-SG"/>
          </a:p>
        </p:txBody>
      </p:sp>
    </p:spTree>
    <p:extLst>
      <p:ext uri="{BB962C8B-B14F-4D97-AF65-F5344CB8AC3E}">
        <p14:creationId xmlns:p14="http://schemas.microsoft.com/office/powerpoint/2010/main" val="223165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F5264-6E81-4E39-B9E7-F297BB68430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EDCBB458-D319-4893-A7F6-735847AD0C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9BB575AE-8012-4203-A478-C8934966D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027927A7-DCDE-46CC-9E59-19BE973CDB89}"/>
              </a:ext>
            </a:extLst>
          </p:cNvPr>
          <p:cNvSpPr>
            <a:spLocks noGrp="1"/>
          </p:cNvSpPr>
          <p:nvPr>
            <p:ph type="dt" sz="half" idx="10"/>
          </p:nvPr>
        </p:nvSpPr>
        <p:spPr/>
        <p:txBody>
          <a:bodyPr/>
          <a:lstStyle/>
          <a:p>
            <a:fld id="{4E283BCE-F2F1-4B23-8D1F-5E6B3BF1A497}" type="datetime1">
              <a:rPr lang="en-SG" smtClean="0"/>
              <a:t>9/4/2019</a:t>
            </a:fld>
            <a:endParaRPr lang="en-SG"/>
          </a:p>
        </p:txBody>
      </p:sp>
      <p:sp>
        <p:nvSpPr>
          <p:cNvPr id="6" name="Footer Placeholder 5">
            <a:extLst>
              <a:ext uri="{FF2B5EF4-FFF2-40B4-BE49-F238E27FC236}">
                <a16:creationId xmlns:a16="http://schemas.microsoft.com/office/drawing/2014/main" xmlns="" id="{55FDC0A6-644C-43E8-B015-1BDF7D657519}"/>
              </a:ext>
            </a:extLst>
          </p:cNvPr>
          <p:cNvSpPr>
            <a:spLocks noGrp="1"/>
          </p:cNvSpPr>
          <p:nvPr>
            <p:ph type="ftr" sz="quarter" idx="11"/>
          </p:nvPr>
        </p:nvSpPr>
        <p:spPr/>
        <p:txBody>
          <a:bodyPr/>
          <a:lstStyle/>
          <a:p>
            <a:endParaRPr lang="en-SG"/>
          </a:p>
        </p:txBody>
      </p:sp>
      <p:sp>
        <p:nvSpPr>
          <p:cNvPr id="8" name="Slide Number Placeholder 5">
            <a:extLst>
              <a:ext uri="{FF2B5EF4-FFF2-40B4-BE49-F238E27FC236}">
                <a16:creationId xmlns:a16="http://schemas.microsoft.com/office/drawing/2014/main" xmlns="" id="{EFEECBB6-9099-441B-A859-6D3E78715335}"/>
              </a:ext>
            </a:extLst>
          </p:cNvPr>
          <p:cNvSpPr txBox="1">
            <a:spLocks/>
          </p:cNvSpPr>
          <p:nvPr userDrawn="1"/>
        </p:nvSpPr>
        <p:spPr>
          <a:xfrm>
            <a:off x="9233746"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CC8A8-141D-466A-B534-BFE7B6828A11}" type="slidenum">
              <a:rPr lang="en-SG" smtClean="0"/>
              <a:pPr/>
              <a:t>‹#›</a:t>
            </a:fld>
            <a:endParaRPr lang="en-SG"/>
          </a:p>
        </p:txBody>
      </p:sp>
    </p:spTree>
    <p:extLst>
      <p:ext uri="{BB962C8B-B14F-4D97-AF65-F5344CB8AC3E}">
        <p14:creationId xmlns:p14="http://schemas.microsoft.com/office/powerpoint/2010/main" val="326173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CF418-9C41-4E68-938C-DDB7E39D25F8}"/>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F31E1C67-31EE-4541-92E4-3FF00E2B3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2788BE3-0785-41C3-8B8D-B62BCC2C93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E68D108A-50EE-4C52-92CD-46C2B712F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E6CD082-BEC2-4E15-A736-B12D40D6B7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10B30165-6F8E-4F53-8DF8-F07EF4891CE8}"/>
              </a:ext>
            </a:extLst>
          </p:cNvPr>
          <p:cNvSpPr>
            <a:spLocks noGrp="1"/>
          </p:cNvSpPr>
          <p:nvPr>
            <p:ph type="dt" sz="half" idx="10"/>
          </p:nvPr>
        </p:nvSpPr>
        <p:spPr/>
        <p:txBody>
          <a:bodyPr/>
          <a:lstStyle/>
          <a:p>
            <a:fld id="{8755CBC3-D2A4-4DB6-8744-B4B236D6B4B0}" type="datetime1">
              <a:rPr lang="en-SG" smtClean="0"/>
              <a:t>9/4/2019</a:t>
            </a:fld>
            <a:endParaRPr lang="en-SG"/>
          </a:p>
        </p:txBody>
      </p:sp>
      <p:sp>
        <p:nvSpPr>
          <p:cNvPr id="8" name="Footer Placeholder 7">
            <a:extLst>
              <a:ext uri="{FF2B5EF4-FFF2-40B4-BE49-F238E27FC236}">
                <a16:creationId xmlns:a16="http://schemas.microsoft.com/office/drawing/2014/main" xmlns="" id="{419AC33B-8068-4D68-8DBC-3A8BD91C333E}"/>
              </a:ext>
            </a:extLst>
          </p:cNvPr>
          <p:cNvSpPr>
            <a:spLocks noGrp="1"/>
          </p:cNvSpPr>
          <p:nvPr>
            <p:ph type="ftr" sz="quarter" idx="11"/>
          </p:nvPr>
        </p:nvSpPr>
        <p:spPr/>
        <p:txBody>
          <a:bodyPr/>
          <a:lstStyle/>
          <a:p>
            <a:endParaRPr lang="en-SG"/>
          </a:p>
        </p:txBody>
      </p:sp>
      <p:sp>
        <p:nvSpPr>
          <p:cNvPr id="10" name="Slide Number Placeholder 5">
            <a:extLst>
              <a:ext uri="{FF2B5EF4-FFF2-40B4-BE49-F238E27FC236}">
                <a16:creationId xmlns:a16="http://schemas.microsoft.com/office/drawing/2014/main" xmlns="" id="{35386149-2ED3-4155-9C63-FC2D9AAD120F}"/>
              </a:ext>
            </a:extLst>
          </p:cNvPr>
          <p:cNvSpPr txBox="1">
            <a:spLocks/>
          </p:cNvSpPr>
          <p:nvPr userDrawn="1"/>
        </p:nvSpPr>
        <p:spPr>
          <a:xfrm>
            <a:off x="9233746"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CC8A8-141D-466A-B534-BFE7B6828A11}" type="slidenum">
              <a:rPr lang="en-SG" smtClean="0"/>
              <a:pPr/>
              <a:t>‹#›</a:t>
            </a:fld>
            <a:endParaRPr lang="en-SG"/>
          </a:p>
        </p:txBody>
      </p:sp>
    </p:spTree>
    <p:extLst>
      <p:ext uri="{BB962C8B-B14F-4D97-AF65-F5344CB8AC3E}">
        <p14:creationId xmlns:p14="http://schemas.microsoft.com/office/powerpoint/2010/main" val="335931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650A4-5A76-4425-99F2-403C31407CA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DC31210C-5D27-475D-BE5A-C56A668FC84F}"/>
              </a:ext>
            </a:extLst>
          </p:cNvPr>
          <p:cNvSpPr>
            <a:spLocks noGrp="1"/>
          </p:cNvSpPr>
          <p:nvPr>
            <p:ph type="dt" sz="half" idx="10"/>
          </p:nvPr>
        </p:nvSpPr>
        <p:spPr/>
        <p:txBody>
          <a:bodyPr/>
          <a:lstStyle/>
          <a:p>
            <a:fld id="{E513F63C-24B7-4B5E-B8A9-DF68A7284FC8}" type="datetime1">
              <a:rPr lang="en-SG" smtClean="0"/>
              <a:t>9/4/2019</a:t>
            </a:fld>
            <a:endParaRPr lang="en-SG"/>
          </a:p>
        </p:txBody>
      </p:sp>
      <p:sp>
        <p:nvSpPr>
          <p:cNvPr id="4" name="Footer Placeholder 3">
            <a:extLst>
              <a:ext uri="{FF2B5EF4-FFF2-40B4-BE49-F238E27FC236}">
                <a16:creationId xmlns:a16="http://schemas.microsoft.com/office/drawing/2014/main" xmlns="" id="{E320C289-2442-4BF2-8494-7380F1C6DC0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47FFF6AD-0363-4ED2-B208-FBA657369DA6}"/>
              </a:ext>
            </a:extLst>
          </p:cNvPr>
          <p:cNvSpPr txBox="1">
            <a:spLocks/>
          </p:cNvSpPr>
          <p:nvPr userDrawn="1"/>
        </p:nvSpPr>
        <p:spPr>
          <a:xfrm>
            <a:off x="9233746"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CC8A8-141D-466A-B534-BFE7B6828A11}" type="slidenum">
              <a:rPr lang="en-SG" smtClean="0"/>
              <a:pPr/>
              <a:t>‹#›</a:t>
            </a:fld>
            <a:endParaRPr lang="en-SG"/>
          </a:p>
        </p:txBody>
      </p:sp>
    </p:spTree>
    <p:extLst>
      <p:ext uri="{BB962C8B-B14F-4D97-AF65-F5344CB8AC3E}">
        <p14:creationId xmlns:p14="http://schemas.microsoft.com/office/powerpoint/2010/main" val="335584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8AFD56-D0FA-4D53-B3B2-19EA998203B5}"/>
              </a:ext>
            </a:extLst>
          </p:cNvPr>
          <p:cNvSpPr>
            <a:spLocks noGrp="1"/>
          </p:cNvSpPr>
          <p:nvPr>
            <p:ph type="dt" sz="half" idx="10"/>
          </p:nvPr>
        </p:nvSpPr>
        <p:spPr/>
        <p:txBody>
          <a:bodyPr/>
          <a:lstStyle/>
          <a:p>
            <a:fld id="{4184AA48-D508-4A1F-B1B6-CC6F33712CB9}" type="datetime1">
              <a:rPr lang="en-SG" smtClean="0"/>
              <a:t>9/4/2019</a:t>
            </a:fld>
            <a:endParaRPr lang="en-SG"/>
          </a:p>
        </p:txBody>
      </p:sp>
      <p:sp>
        <p:nvSpPr>
          <p:cNvPr id="3" name="Footer Placeholder 2">
            <a:extLst>
              <a:ext uri="{FF2B5EF4-FFF2-40B4-BE49-F238E27FC236}">
                <a16:creationId xmlns:a16="http://schemas.microsoft.com/office/drawing/2014/main" xmlns="" id="{286C27B2-9A65-4981-8BC0-EF340211918B}"/>
              </a:ext>
            </a:extLst>
          </p:cNvPr>
          <p:cNvSpPr>
            <a:spLocks noGrp="1"/>
          </p:cNvSpPr>
          <p:nvPr>
            <p:ph type="ftr" sz="quarter" idx="11"/>
          </p:nvPr>
        </p:nvSpPr>
        <p:spPr/>
        <p:txBody>
          <a:bodyPr/>
          <a:lstStyle/>
          <a:p>
            <a:endParaRPr lang="en-SG"/>
          </a:p>
        </p:txBody>
      </p:sp>
      <p:sp>
        <p:nvSpPr>
          <p:cNvPr id="5" name="Slide Number Placeholder 5">
            <a:extLst>
              <a:ext uri="{FF2B5EF4-FFF2-40B4-BE49-F238E27FC236}">
                <a16:creationId xmlns:a16="http://schemas.microsoft.com/office/drawing/2014/main" xmlns="" id="{DB29077D-263E-43CD-ABB1-7295F872C05B}"/>
              </a:ext>
            </a:extLst>
          </p:cNvPr>
          <p:cNvSpPr txBox="1">
            <a:spLocks/>
          </p:cNvSpPr>
          <p:nvPr userDrawn="1"/>
        </p:nvSpPr>
        <p:spPr>
          <a:xfrm>
            <a:off x="9233746"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CC8A8-141D-466A-B534-BFE7B6828A11}" type="slidenum">
              <a:rPr lang="en-SG" smtClean="0"/>
              <a:pPr/>
              <a:t>‹#›</a:t>
            </a:fld>
            <a:endParaRPr lang="en-SG"/>
          </a:p>
        </p:txBody>
      </p:sp>
    </p:spTree>
    <p:extLst>
      <p:ext uri="{BB962C8B-B14F-4D97-AF65-F5344CB8AC3E}">
        <p14:creationId xmlns:p14="http://schemas.microsoft.com/office/powerpoint/2010/main" val="155865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4CF36-229F-4055-B0A8-329EA2735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C65081C2-79E9-4AB1-84E1-0AB3C7411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61BB04F9-A2EB-4ED2-B79B-3AF4815A9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EDEECC-C9A4-4709-A387-56158DD1B083}"/>
              </a:ext>
            </a:extLst>
          </p:cNvPr>
          <p:cNvSpPr>
            <a:spLocks noGrp="1"/>
          </p:cNvSpPr>
          <p:nvPr>
            <p:ph type="dt" sz="half" idx="10"/>
          </p:nvPr>
        </p:nvSpPr>
        <p:spPr/>
        <p:txBody>
          <a:bodyPr/>
          <a:lstStyle/>
          <a:p>
            <a:fld id="{2A2E3A62-E001-4D29-BCDD-C6615B2858DE}" type="datetime1">
              <a:rPr lang="en-SG" smtClean="0"/>
              <a:t>9/4/2019</a:t>
            </a:fld>
            <a:endParaRPr lang="en-SG"/>
          </a:p>
        </p:txBody>
      </p:sp>
      <p:sp>
        <p:nvSpPr>
          <p:cNvPr id="6" name="Footer Placeholder 5">
            <a:extLst>
              <a:ext uri="{FF2B5EF4-FFF2-40B4-BE49-F238E27FC236}">
                <a16:creationId xmlns:a16="http://schemas.microsoft.com/office/drawing/2014/main" xmlns="" id="{E3B29D72-67C8-4A17-9C9F-638AE436A9FA}"/>
              </a:ext>
            </a:extLst>
          </p:cNvPr>
          <p:cNvSpPr>
            <a:spLocks noGrp="1"/>
          </p:cNvSpPr>
          <p:nvPr>
            <p:ph type="ftr" sz="quarter" idx="11"/>
          </p:nvPr>
        </p:nvSpPr>
        <p:spPr/>
        <p:txBody>
          <a:bodyPr/>
          <a:lstStyle/>
          <a:p>
            <a:endParaRPr lang="en-SG"/>
          </a:p>
        </p:txBody>
      </p:sp>
      <p:sp>
        <p:nvSpPr>
          <p:cNvPr id="8" name="Slide Number Placeholder 5">
            <a:extLst>
              <a:ext uri="{FF2B5EF4-FFF2-40B4-BE49-F238E27FC236}">
                <a16:creationId xmlns:a16="http://schemas.microsoft.com/office/drawing/2014/main" xmlns="" id="{DC2AC819-5E77-4DB7-AD38-412EAF1A4842}"/>
              </a:ext>
            </a:extLst>
          </p:cNvPr>
          <p:cNvSpPr txBox="1">
            <a:spLocks/>
          </p:cNvSpPr>
          <p:nvPr userDrawn="1"/>
        </p:nvSpPr>
        <p:spPr>
          <a:xfrm>
            <a:off x="9233746"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CC8A8-141D-466A-B534-BFE7B6828A11}" type="slidenum">
              <a:rPr lang="en-SG" smtClean="0"/>
              <a:pPr/>
              <a:t>‹#›</a:t>
            </a:fld>
            <a:endParaRPr lang="en-SG"/>
          </a:p>
        </p:txBody>
      </p:sp>
    </p:spTree>
    <p:extLst>
      <p:ext uri="{BB962C8B-B14F-4D97-AF65-F5344CB8AC3E}">
        <p14:creationId xmlns:p14="http://schemas.microsoft.com/office/powerpoint/2010/main" val="282200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ED70E-72C4-47C2-9BCE-DAD94016F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49B63E94-A0E5-412E-84E5-E9338BF7B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xmlns="" id="{3C0EB86C-8AB4-438C-BB24-04C98CAA5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1764FB-0157-44D0-87B1-56A49D269C4A}"/>
              </a:ext>
            </a:extLst>
          </p:cNvPr>
          <p:cNvSpPr>
            <a:spLocks noGrp="1"/>
          </p:cNvSpPr>
          <p:nvPr>
            <p:ph type="dt" sz="half" idx="10"/>
          </p:nvPr>
        </p:nvSpPr>
        <p:spPr/>
        <p:txBody>
          <a:bodyPr/>
          <a:lstStyle/>
          <a:p>
            <a:fld id="{DDF1D291-E3DA-4455-9074-1513C8404A1F}" type="datetime1">
              <a:rPr lang="en-SG" smtClean="0"/>
              <a:t>9/4/2019</a:t>
            </a:fld>
            <a:endParaRPr lang="en-SG"/>
          </a:p>
        </p:txBody>
      </p:sp>
      <p:sp>
        <p:nvSpPr>
          <p:cNvPr id="6" name="Footer Placeholder 5">
            <a:extLst>
              <a:ext uri="{FF2B5EF4-FFF2-40B4-BE49-F238E27FC236}">
                <a16:creationId xmlns:a16="http://schemas.microsoft.com/office/drawing/2014/main" xmlns="" id="{AF43F209-6C17-410F-8774-D6B0356EF127}"/>
              </a:ext>
            </a:extLst>
          </p:cNvPr>
          <p:cNvSpPr>
            <a:spLocks noGrp="1"/>
          </p:cNvSpPr>
          <p:nvPr>
            <p:ph type="ftr" sz="quarter" idx="11"/>
          </p:nvPr>
        </p:nvSpPr>
        <p:spPr/>
        <p:txBody>
          <a:bodyPr/>
          <a:lstStyle/>
          <a:p>
            <a:endParaRPr lang="en-SG"/>
          </a:p>
        </p:txBody>
      </p:sp>
      <p:sp>
        <p:nvSpPr>
          <p:cNvPr id="8" name="Slide Number Placeholder 5">
            <a:extLst>
              <a:ext uri="{FF2B5EF4-FFF2-40B4-BE49-F238E27FC236}">
                <a16:creationId xmlns:a16="http://schemas.microsoft.com/office/drawing/2014/main" xmlns="" id="{1C89BBA5-E066-4E10-ADE8-3C13C55D84B5}"/>
              </a:ext>
            </a:extLst>
          </p:cNvPr>
          <p:cNvSpPr txBox="1">
            <a:spLocks/>
          </p:cNvSpPr>
          <p:nvPr userDrawn="1"/>
        </p:nvSpPr>
        <p:spPr>
          <a:xfrm>
            <a:off x="9233746" y="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CC8A8-141D-466A-B534-BFE7B6828A11}" type="slidenum">
              <a:rPr lang="en-SG" smtClean="0"/>
              <a:pPr/>
              <a:t>‹#›</a:t>
            </a:fld>
            <a:endParaRPr lang="en-SG"/>
          </a:p>
        </p:txBody>
      </p:sp>
    </p:spTree>
    <p:extLst>
      <p:ext uri="{BB962C8B-B14F-4D97-AF65-F5344CB8AC3E}">
        <p14:creationId xmlns:p14="http://schemas.microsoft.com/office/powerpoint/2010/main" val="288291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55CCC9-37FF-4F99-BE21-7BC58BC88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BB183CA6-7B93-46D0-8F6B-C7133A8AE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B1A43A98-1EA4-4C17-BE91-B5E46B4F91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3EE34-A7EC-4254-A22B-4938AA485740}" type="datetime1">
              <a:rPr lang="en-SG" smtClean="0"/>
              <a:t>9/4/2019</a:t>
            </a:fld>
            <a:endParaRPr lang="en-SG"/>
          </a:p>
        </p:txBody>
      </p:sp>
      <p:sp>
        <p:nvSpPr>
          <p:cNvPr id="5" name="Footer Placeholder 4">
            <a:extLst>
              <a:ext uri="{FF2B5EF4-FFF2-40B4-BE49-F238E27FC236}">
                <a16:creationId xmlns:a16="http://schemas.microsoft.com/office/drawing/2014/main" xmlns="" id="{B64A2FB5-83D8-4371-9CA1-926E533E61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xmlns="" id="{1C00C329-5336-4436-AE04-EE0A3EC61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CC8A8-141D-466A-B534-BFE7B6828A11}" type="slidenum">
              <a:rPr lang="en-SG" smtClean="0"/>
              <a:t>‹#›</a:t>
            </a:fld>
            <a:endParaRPr lang="en-SG"/>
          </a:p>
        </p:txBody>
      </p:sp>
    </p:spTree>
    <p:extLst>
      <p:ext uri="{BB962C8B-B14F-4D97-AF65-F5344CB8AC3E}">
        <p14:creationId xmlns:p14="http://schemas.microsoft.com/office/powerpoint/2010/main" val="3086844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s://www.remix3d.com/details/G009SXJ520G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17/06/relationships/model3d" Target="../media/model3d1.glb"/><Relationship Id="rId5" Type="http://schemas.openxmlformats.org/officeDocument/2006/relationships/image" Target="../media/image24.png"/><Relationship Id="rId4" Type="http://schemas.openxmlformats.org/officeDocument/2006/relationships/image" Target="../media/image28.sv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remix3d.com/details/G009SXJ520G3" TargetMode="External"/><Relationship Id="rId5" Type="http://schemas.microsoft.com/office/2017/06/relationships/model3d" Target="../media/model3d1.glb"/><Relationship Id="rId4" Type="http://schemas.openxmlformats.org/officeDocument/2006/relationships/image" Target="../media/image28.svg"/><Relationship Id="rId9" Type="http://schemas.openxmlformats.org/officeDocument/2006/relationships/image" Target="../media/image15.gif"/></Relationships>
</file>

<file path=ppt/slides/_rels/slide3.xml.rels><?xml version="1.0" encoding="UTF-8" standalone="yes"?>
<Relationships xmlns="http://schemas.openxmlformats.org/package/2006/relationships"><Relationship Id="rId8" Type="http://schemas.microsoft.com/office/2017/06/relationships/model3d" Target="../media/model3d1.glb"/><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9.svg"/><Relationship Id="rId15" Type="http://schemas.openxmlformats.org/officeDocument/2006/relationships/image" Target="../media/image15.gif"/><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hyperlink" Target="https://www.remix3d.com/details/G009SXJ520G3" TargetMode="External"/><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s://www.remix3d.com/details/G009SXJ520G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17/06/relationships/model3d" Target="../media/model3d1.glb"/><Relationship Id="rId5" Type="http://schemas.openxmlformats.org/officeDocument/2006/relationships/image" Target="../media/image24.png"/><Relationship Id="rId4" Type="http://schemas.openxmlformats.org/officeDocument/2006/relationships/image" Target="../media/image28.svg"/><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s://www.remix3d.com/details/G009SXJ520G3"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17/06/relationships/model3d" Target="../media/model3d1.glb"/><Relationship Id="rId5" Type="http://schemas.openxmlformats.org/officeDocument/2006/relationships/image" Target="../media/image24.png"/><Relationship Id="rId10" Type="http://schemas.openxmlformats.org/officeDocument/2006/relationships/image" Target="../media/image20.tmp"/><Relationship Id="rId4" Type="http://schemas.openxmlformats.org/officeDocument/2006/relationships/image" Target="../media/image28.svg"/><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s://www.remix3d.com/details/G009SXJ520G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17/06/relationships/model3d" Target="../media/model3d1.glb"/><Relationship Id="rId5" Type="http://schemas.openxmlformats.org/officeDocument/2006/relationships/image" Target="../media/image24.png"/><Relationship Id="rId4" Type="http://schemas.openxmlformats.org/officeDocument/2006/relationships/image" Target="../media/image28.svg"/><Relationship Id="rId9"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s://www.remix3d.com/details/G009SXJ520G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17/06/relationships/model3d" Target="../media/model3d1.glb"/><Relationship Id="rId5" Type="http://schemas.openxmlformats.org/officeDocument/2006/relationships/image" Target="../media/image24.png"/><Relationship Id="rId10" Type="http://schemas.openxmlformats.org/officeDocument/2006/relationships/image" Target="../media/image20.tmp"/><Relationship Id="rId4" Type="http://schemas.openxmlformats.org/officeDocument/2006/relationships/image" Target="../media/image28.svg"/><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8.sv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8.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68F5738-FAA9-43E5-B0E1-176F3CC27970}"/>
              </a:ext>
            </a:extLst>
          </p:cNvPr>
          <p:cNvPicPr>
            <a:picLocks noChangeAspect="1"/>
          </p:cNvPicPr>
          <p:nvPr/>
        </p:nvPicPr>
        <p:blipFill>
          <a:blip r:embed="rId3"/>
          <a:stretch>
            <a:fillRect/>
          </a:stretch>
        </p:blipFill>
        <p:spPr>
          <a:xfrm>
            <a:off x="-14514" y="-1"/>
            <a:ext cx="12240000" cy="3815598"/>
          </a:xfrm>
          <a:prstGeom prst="rect">
            <a:avLst/>
          </a:prstGeom>
        </p:spPr>
      </p:pic>
      <p:sp>
        <p:nvSpPr>
          <p:cNvPr id="2" name="Title 1">
            <a:extLst>
              <a:ext uri="{FF2B5EF4-FFF2-40B4-BE49-F238E27FC236}">
                <a16:creationId xmlns:a16="http://schemas.microsoft.com/office/drawing/2014/main" xmlns="" id="{55BEB73E-90AE-4745-B1D3-C26AF25377B0}"/>
              </a:ext>
            </a:extLst>
          </p:cNvPr>
          <p:cNvSpPr>
            <a:spLocks noGrp="1"/>
          </p:cNvSpPr>
          <p:nvPr>
            <p:ph type="ctrTitle"/>
          </p:nvPr>
        </p:nvSpPr>
        <p:spPr>
          <a:xfrm>
            <a:off x="1481328" y="774891"/>
            <a:ext cx="9180000" cy="2387600"/>
          </a:xfrm>
        </p:spPr>
        <p:txBody>
          <a:bodyPr>
            <a:normAutofit fontScale="90000"/>
          </a:bodyPr>
          <a:lstStyle/>
          <a:p>
            <a:r>
              <a:rPr lang="en-SG" b="1" dirty="0">
                <a:solidFill>
                  <a:schemeClr val="bg1"/>
                </a:solidFill>
              </a:rPr>
              <a:t>Precise Time-synchronization in the Data-Plane using Programmable Switching ASICs</a:t>
            </a:r>
          </a:p>
        </p:txBody>
      </p:sp>
      <p:sp>
        <p:nvSpPr>
          <p:cNvPr id="3" name="Subtitle 2">
            <a:extLst>
              <a:ext uri="{FF2B5EF4-FFF2-40B4-BE49-F238E27FC236}">
                <a16:creationId xmlns:a16="http://schemas.microsoft.com/office/drawing/2014/main" xmlns="" id="{4781E3CD-724F-40D5-B578-389B16C53586}"/>
              </a:ext>
            </a:extLst>
          </p:cNvPr>
          <p:cNvSpPr>
            <a:spLocks noGrp="1"/>
          </p:cNvSpPr>
          <p:nvPr>
            <p:ph type="subTitle" idx="1"/>
          </p:nvPr>
        </p:nvSpPr>
        <p:spPr>
          <a:xfrm>
            <a:off x="812219" y="3937383"/>
            <a:ext cx="9739666" cy="665162"/>
          </a:xfrm>
        </p:spPr>
        <p:txBody>
          <a:bodyPr>
            <a:normAutofit/>
          </a:bodyPr>
          <a:lstStyle/>
          <a:p>
            <a:r>
              <a:rPr lang="en-SG" sz="2800" b="1" dirty="0"/>
              <a:t>Pravein Govindan Kannan       </a:t>
            </a:r>
            <a:r>
              <a:rPr lang="en-SG" sz="2800" dirty="0"/>
              <a:t>Raj Joshi           Mun Choon Chan</a:t>
            </a:r>
          </a:p>
        </p:txBody>
      </p:sp>
      <p:pic>
        <p:nvPicPr>
          <p:cNvPr id="4" name="Picture 3">
            <a:extLst>
              <a:ext uri="{FF2B5EF4-FFF2-40B4-BE49-F238E27FC236}">
                <a16:creationId xmlns:a16="http://schemas.microsoft.com/office/drawing/2014/main" xmlns="" id="{F3D0061B-CCDF-469B-AF28-4ED558E44D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614" b="19649"/>
          <a:stretch/>
        </p:blipFill>
        <p:spPr>
          <a:xfrm>
            <a:off x="4115751" y="5018690"/>
            <a:ext cx="3960498" cy="1565415"/>
          </a:xfrm>
          <a:prstGeom prst="rect">
            <a:avLst/>
          </a:prstGeom>
        </p:spPr>
      </p:pic>
    </p:spTree>
    <p:extLst>
      <p:ext uri="{BB962C8B-B14F-4D97-AF65-F5344CB8AC3E}">
        <p14:creationId xmlns:p14="http://schemas.microsoft.com/office/powerpoint/2010/main" val="1589241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AA2DED-59E7-44D5-85CE-843E93F1C9F3}"/>
              </a:ext>
            </a:extLst>
          </p:cNvPr>
          <p:cNvSpPr>
            <a:spLocks noGrp="1"/>
          </p:cNvSpPr>
          <p:nvPr>
            <p:ph type="title"/>
          </p:nvPr>
        </p:nvSpPr>
        <p:spPr>
          <a:xfrm>
            <a:off x="694510" y="1504234"/>
            <a:ext cx="305908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Switch -to-Switch Measurements</a:t>
            </a:r>
          </a:p>
        </p:txBody>
      </p:sp>
      <p:pic>
        <p:nvPicPr>
          <p:cNvPr id="4" name="Picture 3">
            <a:extLst>
              <a:ext uri="{FF2B5EF4-FFF2-40B4-BE49-F238E27FC236}">
                <a16:creationId xmlns:a16="http://schemas.microsoft.com/office/drawing/2014/main" xmlns="" id="{B240A7C8-5C09-407C-B053-2CA058764618}"/>
              </a:ext>
            </a:extLst>
          </p:cNvPr>
          <p:cNvPicPr>
            <a:picLocks noChangeAspect="1"/>
          </p:cNvPicPr>
          <p:nvPr/>
        </p:nvPicPr>
        <p:blipFill rotWithShape="1">
          <a:blip r:embed="rId3"/>
          <a:srcRect r="237"/>
          <a:stretch/>
        </p:blipFill>
        <p:spPr>
          <a:xfrm>
            <a:off x="4461163" y="2748376"/>
            <a:ext cx="5825837" cy="1693510"/>
          </a:xfrm>
          <a:prstGeom prst="rect">
            <a:avLst/>
          </a:prstGeom>
        </p:spPr>
      </p:pic>
      <p:sp>
        <p:nvSpPr>
          <p:cNvPr id="5" name="Slide Number Placeholder 4">
            <a:extLst>
              <a:ext uri="{FF2B5EF4-FFF2-40B4-BE49-F238E27FC236}">
                <a16:creationId xmlns:a16="http://schemas.microsoft.com/office/drawing/2014/main" xmlns="" id="{4991494A-6EB9-462F-8AB1-B1BCBFBC9F8D}"/>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10</a:t>
            </a:fld>
            <a:endParaRPr lang="en-SG"/>
          </a:p>
        </p:txBody>
      </p:sp>
    </p:spTree>
    <p:extLst>
      <p:ext uri="{BB962C8B-B14F-4D97-AF65-F5344CB8AC3E}">
        <p14:creationId xmlns:p14="http://schemas.microsoft.com/office/powerpoint/2010/main" val="335301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PSlideStart_201903290932487452_682e0df">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xmlns="" id="{6BE1E9A4-36C5-4D43-9152-8525A5B2927E}"/>
              </a:ext>
            </a:extLst>
          </p:cNvPr>
          <p:cNvCxnSpPr>
            <a:cxnSpLocks/>
          </p:cNvCxnSpPr>
          <p:nvPr/>
        </p:nvCxnSpPr>
        <p:spPr>
          <a:xfrm flipH="1">
            <a:off x="2522036" y="76455"/>
            <a:ext cx="11384" cy="6781545"/>
          </a:xfrm>
          <a:prstGeom prst="line">
            <a:avLst/>
          </a:prstGeom>
          <a:ln>
            <a:prstDash val="lgDash"/>
          </a:ln>
        </p:spPr>
        <p:style>
          <a:lnRef idx="3">
            <a:schemeClr val="dk1"/>
          </a:lnRef>
          <a:fillRef idx="0">
            <a:schemeClr val="dk1"/>
          </a:fillRef>
          <a:effectRef idx="2">
            <a:schemeClr val="dk1"/>
          </a:effectRef>
          <a:fontRef idx="minor">
            <a:schemeClr val="tx1"/>
          </a:fontRef>
        </p:style>
      </p:cxnSp>
      <p:pic>
        <p:nvPicPr>
          <p:cNvPr id="66" name="Picture 65">
            <a:extLst>
              <a:ext uri="{FF2B5EF4-FFF2-40B4-BE49-F238E27FC236}">
                <a16:creationId xmlns:a16="http://schemas.microsoft.com/office/drawing/2014/main" xmlns="" id="{86E6983E-05E4-48BF-9B34-52E4CB84B769}"/>
              </a:ext>
            </a:extLst>
          </p:cNvPr>
          <p:cNvPicPr>
            <a:picLocks noChangeAspect="1"/>
          </p:cNvPicPr>
          <p:nvPr/>
        </p:nvPicPr>
        <p:blipFill rotWithShape="1">
          <a:blip r:embed="rId3"/>
          <a:srcRect r="64257" b="56998"/>
          <a:stretch/>
        </p:blipFill>
        <p:spPr>
          <a:xfrm>
            <a:off x="409558" y="6020990"/>
            <a:ext cx="2087275" cy="728249"/>
          </a:xfrm>
          <a:prstGeom prst="rect">
            <a:avLst/>
          </a:prstGeom>
        </p:spPr>
      </p:pic>
      <p:cxnSp>
        <p:nvCxnSpPr>
          <p:cNvPr id="13" name="Straight Connector 12">
            <a:extLst>
              <a:ext uri="{FF2B5EF4-FFF2-40B4-BE49-F238E27FC236}">
                <a16:creationId xmlns:a16="http://schemas.microsoft.com/office/drawing/2014/main" xmlns="" id="{43F2345D-CC52-4882-A4B5-CF4C5487134F}"/>
              </a:ext>
            </a:extLst>
          </p:cNvPr>
          <p:cNvCxnSpPr/>
          <p:nvPr/>
        </p:nvCxnSpPr>
        <p:spPr>
          <a:xfrm flipH="1">
            <a:off x="2149681" y="934068"/>
            <a:ext cx="354842" cy="0"/>
          </a:xfrm>
          <a:prstGeom prst="line">
            <a:avLst/>
          </a:prstGeom>
        </p:spPr>
        <p:style>
          <a:lnRef idx="3">
            <a:schemeClr val="accent6"/>
          </a:lnRef>
          <a:fillRef idx="0">
            <a:schemeClr val="accent6"/>
          </a:fillRef>
          <a:effectRef idx="2">
            <a:schemeClr val="accent6"/>
          </a:effectRef>
          <a:fontRef idx="minor">
            <a:schemeClr val="tx1"/>
          </a:fontRef>
        </p:style>
      </p:cxnSp>
      <p:sp>
        <p:nvSpPr>
          <p:cNvPr id="37" name="TextBox 36">
            <a:extLst>
              <a:ext uri="{FF2B5EF4-FFF2-40B4-BE49-F238E27FC236}">
                <a16:creationId xmlns:a16="http://schemas.microsoft.com/office/drawing/2014/main" xmlns="" id="{E1CEC994-E7D0-4DEC-BD15-D3AA21D2BAB6}"/>
              </a:ext>
            </a:extLst>
          </p:cNvPr>
          <p:cNvSpPr txBox="1"/>
          <p:nvPr/>
        </p:nvSpPr>
        <p:spPr>
          <a:xfrm rot="234567" flipH="1">
            <a:off x="4374680" y="1353370"/>
            <a:ext cx="2102464" cy="369332"/>
          </a:xfrm>
          <a:prstGeom prst="rect">
            <a:avLst/>
          </a:prstGeom>
          <a:noFill/>
        </p:spPr>
        <p:txBody>
          <a:bodyPr wrap="square" rtlCol="0">
            <a:spAutoFit/>
          </a:bodyPr>
          <a:lstStyle/>
          <a:p>
            <a:r>
              <a:rPr lang="en-SG" b="1" dirty="0">
                <a:solidFill>
                  <a:srgbClr val="0070C0"/>
                </a:solidFill>
              </a:rPr>
              <a:t>Request Wire Delay</a:t>
            </a:r>
          </a:p>
        </p:txBody>
      </p:sp>
      <p:sp>
        <p:nvSpPr>
          <p:cNvPr id="38" name="TextBox 37">
            <a:extLst>
              <a:ext uri="{FF2B5EF4-FFF2-40B4-BE49-F238E27FC236}">
                <a16:creationId xmlns:a16="http://schemas.microsoft.com/office/drawing/2014/main" xmlns="" id="{97D5FA9F-F089-46C0-8C9A-CDACE44C96FD}"/>
              </a:ext>
            </a:extLst>
          </p:cNvPr>
          <p:cNvSpPr txBox="1"/>
          <p:nvPr/>
        </p:nvSpPr>
        <p:spPr>
          <a:xfrm rot="21154671" flipH="1">
            <a:off x="4666221" y="4888336"/>
            <a:ext cx="1928734" cy="369332"/>
          </a:xfrm>
          <a:prstGeom prst="rect">
            <a:avLst/>
          </a:prstGeom>
          <a:noFill/>
        </p:spPr>
        <p:txBody>
          <a:bodyPr wrap="square" rtlCol="0">
            <a:spAutoFit/>
          </a:bodyPr>
          <a:lstStyle/>
          <a:p>
            <a:r>
              <a:rPr lang="en-SG" b="1" dirty="0">
                <a:solidFill>
                  <a:srgbClr val="0070C0"/>
                </a:solidFill>
              </a:rPr>
              <a:t>Reply Wire Delay</a:t>
            </a:r>
          </a:p>
        </p:txBody>
      </p:sp>
      <p:sp>
        <p:nvSpPr>
          <p:cNvPr id="29" name="TextBox 28">
            <a:extLst>
              <a:ext uri="{FF2B5EF4-FFF2-40B4-BE49-F238E27FC236}">
                <a16:creationId xmlns:a16="http://schemas.microsoft.com/office/drawing/2014/main" xmlns="" id="{DCE11C68-D12F-4EAF-AEA7-4046107EB811}"/>
              </a:ext>
            </a:extLst>
          </p:cNvPr>
          <p:cNvSpPr txBox="1"/>
          <p:nvPr/>
        </p:nvSpPr>
        <p:spPr>
          <a:xfrm flipH="1">
            <a:off x="793441" y="1389363"/>
            <a:ext cx="1603122" cy="369332"/>
          </a:xfrm>
          <a:prstGeom prst="rect">
            <a:avLst/>
          </a:prstGeom>
          <a:noFill/>
        </p:spPr>
        <p:txBody>
          <a:bodyPr wrap="square" rtlCol="0">
            <a:spAutoFit/>
          </a:bodyPr>
          <a:lstStyle/>
          <a:p>
            <a:r>
              <a:rPr lang="en-SG" b="1" dirty="0"/>
              <a:t>SW1 : Client</a:t>
            </a:r>
          </a:p>
        </p:txBody>
      </p:sp>
      <p:sp>
        <p:nvSpPr>
          <p:cNvPr id="30" name="TextBox 29">
            <a:extLst>
              <a:ext uri="{FF2B5EF4-FFF2-40B4-BE49-F238E27FC236}">
                <a16:creationId xmlns:a16="http://schemas.microsoft.com/office/drawing/2014/main" xmlns="" id="{9AD74579-FB5A-4243-83A8-48B96B6E7762}"/>
              </a:ext>
            </a:extLst>
          </p:cNvPr>
          <p:cNvSpPr txBox="1"/>
          <p:nvPr/>
        </p:nvSpPr>
        <p:spPr>
          <a:xfrm flipH="1">
            <a:off x="7697391" y="2360639"/>
            <a:ext cx="1738826" cy="369332"/>
          </a:xfrm>
          <a:prstGeom prst="rect">
            <a:avLst/>
          </a:prstGeom>
          <a:noFill/>
        </p:spPr>
        <p:txBody>
          <a:bodyPr wrap="square" rtlCol="0">
            <a:spAutoFit/>
          </a:bodyPr>
          <a:lstStyle/>
          <a:p>
            <a:r>
              <a:rPr lang="en-SG" b="1" dirty="0"/>
              <a:t>SW2 : Server</a:t>
            </a:r>
          </a:p>
        </p:txBody>
      </p:sp>
      <p:sp>
        <p:nvSpPr>
          <p:cNvPr id="2" name="Rectangle: Rounded Corners 1">
            <a:extLst>
              <a:ext uri="{FF2B5EF4-FFF2-40B4-BE49-F238E27FC236}">
                <a16:creationId xmlns:a16="http://schemas.microsoft.com/office/drawing/2014/main" xmlns="" id="{D7A15F3D-2545-472E-BBDF-F4977ADB55A8}"/>
              </a:ext>
            </a:extLst>
          </p:cNvPr>
          <p:cNvSpPr/>
          <p:nvPr/>
        </p:nvSpPr>
        <p:spPr>
          <a:xfrm>
            <a:off x="2544809" y="456539"/>
            <a:ext cx="454886" cy="24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Slide Number Placeholder 59">
            <a:extLst>
              <a:ext uri="{FF2B5EF4-FFF2-40B4-BE49-F238E27FC236}">
                <a16:creationId xmlns:a16="http://schemas.microsoft.com/office/drawing/2014/main" xmlns="" id="{C14CEA2C-6598-47B9-84EE-453E42156302}"/>
              </a:ext>
            </a:extLst>
          </p:cNvPr>
          <p:cNvSpPr>
            <a:spLocks noGrp="1"/>
          </p:cNvSpPr>
          <p:nvPr>
            <p:ph type="sldNum" sz="quarter" idx="12"/>
          </p:nvPr>
        </p:nvSpPr>
        <p:spPr>
          <a:xfrm>
            <a:off x="7913731" y="3175"/>
            <a:ext cx="2743200" cy="365125"/>
          </a:xfrm>
        </p:spPr>
        <p:txBody>
          <a:bodyPr/>
          <a:lstStyle/>
          <a:p>
            <a:fld id="{729CC8A8-141D-466A-B534-BFE7B6828A11}" type="slidenum">
              <a:rPr lang="en-SG" smtClean="0"/>
              <a:t>11</a:t>
            </a:fld>
            <a:endParaRPr lang="en-SG"/>
          </a:p>
        </p:txBody>
      </p:sp>
      <p:pic>
        <p:nvPicPr>
          <p:cNvPr id="59" name="Picture 58">
            <a:extLst>
              <a:ext uri="{FF2B5EF4-FFF2-40B4-BE49-F238E27FC236}">
                <a16:creationId xmlns:a16="http://schemas.microsoft.com/office/drawing/2014/main" xmlns="" id="{424C4B3A-0758-4A78-9AE7-621D763A64DC}"/>
              </a:ext>
            </a:extLst>
          </p:cNvPr>
          <p:cNvPicPr>
            <a:picLocks noChangeAspect="1"/>
          </p:cNvPicPr>
          <p:nvPr/>
        </p:nvPicPr>
        <p:blipFill rotWithShape="1">
          <a:blip r:embed="rId3"/>
          <a:srcRect r="64257" b="56998"/>
          <a:stretch/>
        </p:blipFill>
        <p:spPr>
          <a:xfrm>
            <a:off x="428374" y="755571"/>
            <a:ext cx="2087275" cy="728249"/>
          </a:xfrm>
          <a:prstGeom prst="rect">
            <a:avLst/>
          </a:prstGeom>
        </p:spPr>
      </p:pic>
      <p:sp>
        <p:nvSpPr>
          <p:cNvPr id="31" name="TextBox 30">
            <a:extLst>
              <a:ext uri="{FF2B5EF4-FFF2-40B4-BE49-F238E27FC236}">
                <a16:creationId xmlns:a16="http://schemas.microsoft.com/office/drawing/2014/main" xmlns="" id="{2BFFD752-DE23-4DB7-A953-227BB670709B}"/>
              </a:ext>
            </a:extLst>
          </p:cNvPr>
          <p:cNvSpPr txBox="1"/>
          <p:nvPr/>
        </p:nvSpPr>
        <p:spPr>
          <a:xfrm flipH="1">
            <a:off x="772082" y="5637889"/>
            <a:ext cx="1603122" cy="369332"/>
          </a:xfrm>
          <a:prstGeom prst="rect">
            <a:avLst/>
          </a:prstGeom>
          <a:noFill/>
        </p:spPr>
        <p:txBody>
          <a:bodyPr wrap="square" rtlCol="0">
            <a:spAutoFit/>
          </a:bodyPr>
          <a:lstStyle/>
          <a:p>
            <a:r>
              <a:rPr lang="en-SG" b="1" dirty="0"/>
              <a:t>SW1 : Client</a:t>
            </a:r>
          </a:p>
        </p:txBody>
      </p:sp>
      <p:cxnSp>
        <p:nvCxnSpPr>
          <p:cNvPr id="21" name="Straight Arrow Connector 20">
            <a:extLst>
              <a:ext uri="{FF2B5EF4-FFF2-40B4-BE49-F238E27FC236}">
                <a16:creationId xmlns:a16="http://schemas.microsoft.com/office/drawing/2014/main" xmlns="" id="{5E843321-13D7-4B02-BD11-F9E5D4AB4210}"/>
              </a:ext>
            </a:extLst>
          </p:cNvPr>
          <p:cNvCxnSpPr>
            <a:cxnSpLocks/>
          </p:cNvCxnSpPr>
          <p:nvPr/>
        </p:nvCxnSpPr>
        <p:spPr>
          <a:xfrm>
            <a:off x="2497699" y="934068"/>
            <a:ext cx="5416032" cy="1719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0" name="Picture 49">
            <a:extLst>
              <a:ext uri="{FF2B5EF4-FFF2-40B4-BE49-F238E27FC236}">
                <a16:creationId xmlns:a16="http://schemas.microsoft.com/office/drawing/2014/main" xmlns="" id="{F994C45C-1015-4F9F-B35B-149229DC5A47}"/>
              </a:ext>
            </a:extLst>
          </p:cNvPr>
          <p:cNvPicPr>
            <a:picLocks noChangeAspect="1"/>
          </p:cNvPicPr>
          <p:nvPr/>
        </p:nvPicPr>
        <p:blipFill rotWithShape="1">
          <a:blip r:embed="rId3"/>
          <a:srcRect r="64257" b="56998"/>
          <a:stretch/>
        </p:blipFill>
        <p:spPr>
          <a:xfrm>
            <a:off x="7040379" y="2640560"/>
            <a:ext cx="2701145" cy="942428"/>
          </a:xfrm>
          <a:prstGeom prst="rect">
            <a:avLst/>
          </a:prstGeom>
        </p:spPr>
      </p:pic>
      <p:cxnSp>
        <p:nvCxnSpPr>
          <p:cNvPr id="22" name="Straight Arrow Connector 21">
            <a:extLst>
              <a:ext uri="{FF2B5EF4-FFF2-40B4-BE49-F238E27FC236}">
                <a16:creationId xmlns:a16="http://schemas.microsoft.com/office/drawing/2014/main" xmlns="" id="{B9B2AA8D-CC1A-403B-9B72-07C120BE213F}"/>
              </a:ext>
            </a:extLst>
          </p:cNvPr>
          <p:cNvCxnSpPr>
            <a:cxnSpLocks/>
          </p:cNvCxnSpPr>
          <p:nvPr/>
        </p:nvCxnSpPr>
        <p:spPr>
          <a:xfrm flipH="1">
            <a:off x="2504524" y="3449848"/>
            <a:ext cx="5409207" cy="27931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xmlns="" id="{623EFCD7-0977-4190-A463-50353203C158}"/>
              </a:ext>
            </a:extLst>
          </p:cNvPr>
          <p:cNvSpPr txBox="1"/>
          <p:nvPr/>
        </p:nvSpPr>
        <p:spPr>
          <a:xfrm rot="16200000">
            <a:off x="1816633" y="2924451"/>
            <a:ext cx="1028700" cy="369332"/>
          </a:xfrm>
          <a:prstGeom prst="rect">
            <a:avLst/>
          </a:prstGeom>
          <a:noFill/>
        </p:spPr>
        <p:txBody>
          <a:bodyPr wrap="square" rtlCol="0">
            <a:spAutoFit/>
          </a:bodyPr>
          <a:lstStyle/>
          <a:p>
            <a:r>
              <a:rPr lang="en-SG" dirty="0"/>
              <a:t>Time</a:t>
            </a:r>
          </a:p>
        </p:txBody>
      </p:sp>
      <p:sp>
        <p:nvSpPr>
          <p:cNvPr id="20" name="TextBox 44">
            <a:extLst>
              <a:ext uri="{FF2B5EF4-FFF2-40B4-BE49-F238E27FC236}">
                <a16:creationId xmlns:a16="http://schemas.microsoft.com/office/drawing/2014/main" xmlns="" id="{DA7A3E85-B956-4CA8-B020-DD499B870CBA}"/>
              </a:ext>
            </a:extLst>
          </p:cNvPr>
          <p:cNvSpPr txBox="1"/>
          <p:nvPr/>
        </p:nvSpPr>
        <p:spPr>
          <a:xfrm flipH="1">
            <a:off x="2484034" y="986958"/>
            <a:ext cx="1856164" cy="369332"/>
          </a:xfrm>
          <a:prstGeom prst="rect">
            <a:avLst/>
          </a:prstGeom>
          <a:noFill/>
        </p:spPr>
        <p:txBody>
          <a:bodyPr wrap="square" rtlCol="0">
            <a:spAutoFit/>
          </a:bodyPr>
          <a:lstStyle/>
          <a:p>
            <a:r>
              <a:rPr lang="en-SG" dirty="0">
                <a:solidFill>
                  <a:srgbClr val="0070C0"/>
                </a:solidFill>
              </a:rPr>
              <a:t>Send Request</a:t>
            </a:r>
          </a:p>
        </p:txBody>
      </p:sp>
      <p:sp>
        <p:nvSpPr>
          <p:cNvPr id="23" name="TextBox 35">
            <a:extLst>
              <a:ext uri="{FF2B5EF4-FFF2-40B4-BE49-F238E27FC236}">
                <a16:creationId xmlns:a16="http://schemas.microsoft.com/office/drawing/2014/main" xmlns="" id="{ED4DE12B-49D1-4E64-AB01-9D80D219D662}"/>
              </a:ext>
            </a:extLst>
          </p:cNvPr>
          <p:cNvSpPr txBox="1"/>
          <p:nvPr/>
        </p:nvSpPr>
        <p:spPr>
          <a:xfrm flipH="1">
            <a:off x="2955201" y="6142158"/>
            <a:ext cx="2426381" cy="369332"/>
          </a:xfrm>
          <a:prstGeom prst="rect">
            <a:avLst/>
          </a:prstGeom>
          <a:noFill/>
        </p:spPr>
        <p:txBody>
          <a:bodyPr wrap="square" rtlCol="0">
            <a:spAutoFit/>
          </a:bodyPr>
          <a:lstStyle/>
          <a:p>
            <a:r>
              <a:rPr lang="en-SG" dirty="0">
                <a:solidFill>
                  <a:srgbClr val="0070C0"/>
                </a:solidFill>
              </a:rPr>
              <a:t>Response Received</a:t>
            </a:r>
          </a:p>
        </p:txBody>
      </p:sp>
      <p:sp>
        <p:nvSpPr>
          <p:cNvPr id="24" name="TextBox 70">
            <a:extLst>
              <a:ext uri="{FF2B5EF4-FFF2-40B4-BE49-F238E27FC236}">
                <a16:creationId xmlns:a16="http://schemas.microsoft.com/office/drawing/2014/main" xmlns="" id="{CC962CB1-B606-477C-AC83-2D45AE1A9B61}"/>
              </a:ext>
            </a:extLst>
          </p:cNvPr>
          <p:cNvSpPr txBox="1"/>
          <p:nvPr/>
        </p:nvSpPr>
        <p:spPr>
          <a:xfrm flipH="1">
            <a:off x="2955202" y="6511490"/>
            <a:ext cx="2426381" cy="369332"/>
          </a:xfrm>
          <a:prstGeom prst="rect">
            <a:avLst/>
          </a:prstGeom>
          <a:noFill/>
        </p:spPr>
        <p:txBody>
          <a:bodyPr wrap="square" rtlCol="0">
            <a:spAutoFit/>
          </a:bodyPr>
          <a:lstStyle/>
          <a:p>
            <a:r>
              <a:rPr lang="en-SG" dirty="0" err="1">
                <a:solidFill>
                  <a:srgbClr val="0070C0"/>
                </a:solidFill>
              </a:rPr>
              <a:t>Analyze</a:t>
            </a:r>
            <a:r>
              <a:rPr lang="en-SG" dirty="0">
                <a:solidFill>
                  <a:srgbClr val="0070C0"/>
                </a:solidFill>
              </a:rPr>
              <a:t> the timings</a:t>
            </a:r>
          </a:p>
        </p:txBody>
      </p:sp>
      <p:sp>
        <p:nvSpPr>
          <p:cNvPr id="25" name="TextBox 24">
            <a:extLst>
              <a:ext uri="{FF2B5EF4-FFF2-40B4-BE49-F238E27FC236}">
                <a16:creationId xmlns:a16="http://schemas.microsoft.com/office/drawing/2014/main" xmlns="" id="{6C80A35B-6683-4942-BD51-B40268E44B0F}"/>
              </a:ext>
            </a:extLst>
          </p:cNvPr>
          <p:cNvSpPr txBox="1"/>
          <p:nvPr/>
        </p:nvSpPr>
        <p:spPr>
          <a:xfrm flipH="1">
            <a:off x="9945920" y="2545305"/>
            <a:ext cx="1422021" cy="1015663"/>
          </a:xfrm>
          <a:prstGeom prst="rect">
            <a:avLst/>
          </a:prstGeom>
          <a:noFill/>
        </p:spPr>
        <p:txBody>
          <a:bodyPr wrap="square" rtlCol="0">
            <a:spAutoFit/>
          </a:bodyPr>
          <a:lstStyle/>
          <a:p>
            <a:r>
              <a:rPr lang="en-SG" sz="2000" b="1" dirty="0">
                <a:solidFill>
                  <a:srgbClr val="0070C0"/>
                </a:solidFill>
              </a:rPr>
              <a:t>Embed Timings in packet</a:t>
            </a:r>
          </a:p>
        </p:txBody>
      </p:sp>
    </p:spTree>
    <p:extLst>
      <p:ext uri="{BB962C8B-B14F-4D97-AF65-F5344CB8AC3E}">
        <p14:creationId xmlns:p14="http://schemas.microsoft.com/office/powerpoint/2010/main" val="30838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75E-6 -2.22222E-6 L -3.75E-6 0.04908 " pathEditMode="relative" rAng="0" ptsTypes="AA">
                                      <p:cBhvr>
                                        <p:cTn id="6" dur="500" fill="hold"/>
                                        <p:tgtEl>
                                          <p:spTgt spid="2"/>
                                        </p:tgtEl>
                                        <p:attrNameLst>
                                          <p:attrName>ppt_x</p:attrName>
                                          <p:attrName>ppt_y</p:attrName>
                                        </p:attrNameLst>
                                      </p:cBhvr>
                                      <p:rCtr x="0" y="2454"/>
                                    </p:animMotion>
                                  </p:childTnLst>
                                </p:cTn>
                              </p:par>
                            </p:childTnLst>
                          </p:cTn>
                        </p:par>
                        <p:par>
                          <p:cTn id="7" fill="hold">
                            <p:stCondLst>
                              <p:cond delay="500"/>
                            </p:stCondLst>
                            <p:childTnLst>
                              <p:par>
                                <p:cTn id="8" presetID="22" presetClass="entr" presetSubtype="8"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0" presetClass="path" presetSubtype="0" accel="50000" decel="50000" fill="hold" grpId="1" nodeType="withEffect">
                                  <p:stCondLst>
                                    <p:cond delay="0"/>
                                  </p:stCondLst>
                                  <p:childTnLst>
                                    <p:animMotion origin="layout" path="M 0.00105 0.04931 L 0.43412 0.31991 " pathEditMode="relative" rAng="0" ptsTypes="AA">
                                      <p:cBhvr>
                                        <p:cTn id="12" dur="1000" fill="hold"/>
                                        <p:tgtEl>
                                          <p:spTgt spid="2"/>
                                        </p:tgtEl>
                                        <p:attrNameLst>
                                          <p:attrName>ppt_x</p:attrName>
                                          <p:attrName>ppt_y</p:attrName>
                                        </p:attrNameLst>
                                      </p:cBhvr>
                                      <p:rCtr x="21654" y="13519"/>
                                    </p:animMotion>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5" nodeType="clickEffect">
                                  <p:stCondLst>
                                    <p:cond delay="0"/>
                                  </p:stCondLst>
                                  <p:childTnLst>
                                    <p:animMotion origin="layout" path="M 0.43425 0.37408 L -0.00377 0.82547 " pathEditMode="relative" rAng="0" ptsTypes="AA">
                                      <p:cBhvr>
                                        <p:cTn id="27" dur="1000" fill="hold"/>
                                        <p:tgtEl>
                                          <p:spTgt spid="2"/>
                                        </p:tgtEl>
                                        <p:attrNameLst>
                                          <p:attrName>ppt_x</p:attrName>
                                          <p:attrName>ppt_y</p:attrName>
                                        </p:attrNameLst>
                                      </p:cBhvr>
                                      <p:rCtr x="-21901" y="22569"/>
                                    </p:animMotion>
                                  </p:childTnLst>
                                </p:cTn>
                              </p:par>
                              <p:par>
                                <p:cTn id="28" presetID="22" presetClass="entr" presetSubtype="2"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right)">
                                      <p:cBhvr>
                                        <p:cTn id="33" dur="500"/>
                                        <p:tgtEl>
                                          <p:spTgt spid="38"/>
                                        </p:tgtEl>
                                      </p:cBhvr>
                                    </p:animEffect>
                                  </p:childTnLst>
                                </p:cTn>
                              </p:par>
                              <p:par>
                                <p:cTn id="34" presetID="1"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6" nodeType="clickEffect">
                                  <p:stCondLst>
                                    <p:cond delay="0"/>
                                  </p:stCondLst>
                                  <p:childTnLst>
                                    <p:animMotion origin="layout" path="M -0.00377 0.82547 L -0.00286 0.89144 " pathEditMode="relative" rAng="0" ptsTypes="AA">
                                      <p:cBhvr>
                                        <p:cTn id="41" dur="500" fill="hold"/>
                                        <p:tgtEl>
                                          <p:spTgt spid="2"/>
                                        </p:tgtEl>
                                        <p:attrNameLst>
                                          <p:attrName>ppt_x</p:attrName>
                                          <p:attrName>ppt_y</p:attrName>
                                        </p:attrNameLst>
                                      </p:cBhvr>
                                      <p:rCtr x="39" y="3287"/>
                                    </p:animMotion>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2" grpId="0" animBg="1"/>
      <p:bldP spid="2" grpId="1" animBg="1"/>
      <p:bldP spid="2" grpId="5" animBg="1"/>
      <p:bldP spid="2" grpId="6" animBg="1"/>
      <p:bldP spid="31" grpId="0"/>
      <p:bldP spid="20"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name="PPSlideAnimated201903290948281989">
    <p:spTree>
      <p:nvGrpSpPr>
        <p:cNvPr id="1" name=""/>
        <p:cNvGrpSpPr/>
        <p:nvPr/>
      </p:nvGrpSpPr>
      <p:grpSpPr>
        <a:xfrm>
          <a:off x="0" y="0"/>
          <a:ext cx="0" cy="0"/>
          <a:chOff x="0" y="0"/>
          <a:chExt cx="0" cy="0"/>
        </a:xfrm>
      </p:grpSpPr>
      <p:sp>
        <p:nvSpPr>
          <p:cNvPr id="25" name="Oval 3"/>
          <p:cNvSpPr>
            <a:spLocks/>
          </p:cNvSpPr>
          <p:nvPr/>
        </p:nvSpPr>
        <p:spPr>
          <a:xfrm>
            <a:off x="8336832" y="2729971"/>
            <a:ext cx="54119" cy="569834"/>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6" name="Picture 65">
            <a:extLst>
              <a:ext uri="{FF2B5EF4-FFF2-40B4-BE49-F238E27FC236}">
                <a16:creationId xmlns:a16="http://schemas.microsoft.com/office/drawing/2014/main" xmlns="" id="{86E6983E-05E4-48BF-9B34-52E4CB84B769}"/>
              </a:ext>
            </a:extLst>
          </p:cNvPr>
          <p:cNvPicPr>
            <a:picLocks noChangeAspect="1"/>
          </p:cNvPicPr>
          <p:nvPr/>
        </p:nvPicPr>
        <p:blipFill rotWithShape="1">
          <a:blip r:embed="rId3"/>
          <a:srcRect r="64257" b="56998"/>
          <a:stretch/>
        </p:blipFill>
        <p:spPr>
          <a:xfrm>
            <a:off x="409558" y="6020990"/>
            <a:ext cx="2087275" cy="728249"/>
          </a:xfrm>
          <a:prstGeom prst="rect">
            <a:avLst/>
          </a:prstGeom>
        </p:spPr>
      </p:pic>
      <p:sp>
        <p:nvSpPr>
          <p:cNvPr id="29" name="TextBox 28">
            <a:extLst>
              <a:ext uri="{FF2B5EF4-FFF2-40B4-BE49-F238E27FC236}">
                <a16:creationId xmlns:a16="http://schemas.microsoft.com/office/drawing/2014/main" xmlns="" id="{DCE11C68-D12F-4EAF-AEA7-4046107EB811}"/>
              </a:ext>
            </a:extLst>
          </p:cNvPr>
          <p:cNvSpPr txBox="1"/>
          <p:nvPr/>
        </p:nvSpPr>
        <p:spPr>
          <a:xfrm flipH="1">
            <a:off x="793441" y="1389363"/>
            <a:ext cx="1603122" cy="369332"/>
          </a:xfrm>
          <a:prstGeom prst="rect">
            <a:avLst/>
          </a:prstGeom>
          <a:noFill/>
        </p:spPr>
        <p:txBody>
          <a:bodyPr wrap="square" rtlCol="0">
            <a:spAutoFit/>
          </a:bodyPr>
          <a:lstStyle/>
          <a:p>
            <a:r>
              <a:rPr lang="en-SG" b="1" dirty="0"/>
              <a:t>SW1 : Client</a:t>
            </a:r>
          </a:p>
        </p:txBody>
      </p:sp>
      <p:sp>
        <p:nvSpPr>
          <p:cNvPr id="30" name="TextBox 29">
            <a:extLst>
              <a:ext uri="{FF2B5EF4-FFF2-40B4-BE49-F238E27FC236}">
                <a16:creationId xmlns:a16="http://schemas.microsoft.com/office/drawing/2014/main" xmlns="" id="{9AD74579-FB5A-4243-83A8-48B96B6E7762}"/>
              </a:ext>
            </a:extLst>
          </p:cNvPr>
          <p:cNvSpPr txBox="1"/>
          <p:nvPr/>
        </p:nvSpPr>
        <p:spPr>
          <a:xfrm flipH="1">
            <a:off x="7697391" y="2360639"/>
            <a:ext cx="1738826" cy="369332"/>
          </a:xfrm>
          <a:prstGeom prst="rect">
            <a:avLst/>
          </a:prstGeom>
          <a:noFill/>
        </p:spPr>
        <p:txBody>
          <a:bodyPr wrap="square" rtlCol="0">
            <a:spAutoFit/>
          </a:bodyPr>
          <a:lstStyle/>
          <a:p>
            <a:r>
              <a:rPr lang="en-SG" b="1" dirty="0"/>
              <a:t>SW2 : Server</a:t>
            </a:r>
          </a:p>
        </p:txBody>
      </p:sp>
      <p:sp>
        <p:nvSpPr>
          <p:cNvPr id="2" name="Rectangle: Rounded Corners 1">
            <a:extLst>
              <a:ext uri="{FF2B5EF4-FFF2-40B4-BE49-F238E27FC236}">
                <a16:creationId xmlns:a16="http://schemas.microsoft.com/office/drawing/2014/main" xmlns="" id="{D7A15F3D-2545-472E-BBDF-F4977ADB55A8}"/>
              </a:ext>
            </a:extLst>
          </p:cNvPr>
          <p:cNvSpPr/>
          <p:nvPr/>
        </p:nvSpPr>
        <p:spPr>
          <a:xfrm>
            <a:off x="2544809" y="456539"/>
            <a:ext cx="454886" cy="24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Slide Number Placeholder 59">
            <a:extLst>
              <a:ext uri="{FF2B5EF4-FFF2-40B4-BE49-F238E27FC236}">
                <a16:creationId xmlns:a16="http://schemas.microsoft.com/office/drawing/2014/main" xmlns="" id="{C14CEA2C-6598-47B9-84EE-453E42156302}"/>
              </a:ext>
            </a:extLst>
          </p:cNvPr>
          <p:cNvSpPr>
            <a:spLocks noGrp="1"/>
          </p:cNvSpPr>
          <p:nvPr>
            <p:ph type="sldNum" sz="quarter" idx="12"/>
          </p:nvPr>
        </p:nvSpPr>
        <p:spPr>
          <a:xfrm>
            <a:off x="7913731" y="3175"/>
            <a:ext cx="2743200" cy="365125"/>
          </a:xfrm>
        </p:spPr>
        <p:txBody>
          <a:bodyPr/>
          <a:lstStyle/>
          <a:p>
            <a:fld id="{729CC8A8-141D-466A-B534-BFE7B6828A11}" type="slidenum">
              <a:rPr lang="en-SG" smtClean="0"/>
              <a:t>12</a:t>
            </a:fld>
            <a:endParaRPr lang="en-SG"/>
          </a:p>
        </p:txBody>
      </p:sp>
      <p:pic>
        <p:nvPicPr>
          <p:cNvPr id="59" name="Picture 58">
            <a:extLst>
              <a:ext uri="{FF2B5EF4-FFF2-40B4-BE49-F238E27FC236}">
                <a16:creationId xmlns:a16="http://schemas.microsoft.com/office/drawing/2014/main" xmlns="" id="{424C4B3A-0758-4A78-9AE7-621D763A64DC}"/>
              </a:ext>
            </a:extLst>
          </p:cNvPr>
          <p:cNvPicPr>
            <a:picLocks noChangeAspect="1"/>
          </p:cNvPicPr>
          <p:nvPr/>
        </p:nvPicPr>
        <p:blipFill rotWithShape="1">
          <a:blip r:embed="rId3"/>
          <a:srcRect r="64257" b="56998"/>
          <a:stretch/>
        </p:blipFill>
        <p:spPr>
          <a:xfrm>
            <a:off x="428374" y="755571"/>
            <a:ext cx="2087275" cy="728249"/>
          </a:xfrm>
          <a:prstGeom prst="rect">
            <a:avLst/>
          </a:prstGeom>
        </p:spPr>
      </p:pic>
      <p:sp>
        <p:nvSpPr>
          <p:cNvPr id="31" name="TextBox 30">
            <a:extLst>
              <a:ext uri="{FF2B5EF4-FFF2-40B4-BE49-F238E27FC236}">
                <a16:creationId xmlns:a16="http://schemas.microsoft.com/office/drawing/2014/main" xmlns="" id="{2BFFD752-DE23-4DB7-A953-227BB670709B}"/>
              </a:ext>
            </a:extLst>
          </p:cNvPr>
          <p:cNvSpPr txBox="1"/>
          <p:nvPr/>
        </p:nvSpPr>
        <p:spPr>
          <a:xfrm flipH="1">
            <a:off x="772082" y="5637889"/>
            <a:ext cx="1603122" cy="369332"/>
          </a:xfrm>
          <a:prstGeom prst="rect">
            <a:avLst/>
          </a:prstGeom>
          <a:noFill/>
        </p:spPr>
        <p:txBody>
          <a:bodyPr wrap="square" rtlCol="0">
            <a:spAutoFit/>
          </a:bodyPr>
          <a:lstStyle/>
          <a:p>
            <a:r>
              <a:rPr lang="en-SG" b="1" dirty="0"/>
              <a:t>SW1 : Client</a:t>
            </a:r>
          </a:p>
        </p:txBody>
      </p:sp>
      <p:pic>
        <p:nvPicPr>
          <p:cNvPr id="50" name="Picture 49">
            <a:extLst>
              <a:ext uri="{FF2B5EF4-FFF2-40B4-BE49-F238E27FC236}">
                <a16:creationId xmlns:a16="http://schemas.microsoft.com/office/drawing/2014/main" xmlns="" id="{F994C45C-1015-4F9F-B35B-149229DC5A47}"/>
              </a:ext>
            </a:extLst>
          </p:cNvPr>
          <p:cNvPicPr>
            <a:picLocks noChangeAspect="1"/>
          </p:cNvPicPr>
          <p:nvPr/>
        </p:nvPicPr>
        <p:blipFill rotWithShape="1">
          <a:blip r:embed="rId3"/>
          <a:srcRect r="64257" b="56998"/>
          <a:stretch/>
        </p:blipFill>
        <p:spPr>
          <a:xfrm>
            <a:off x="7040379" y="2640560"/>
            <a:ext cx="2701145" cy="942428"/>
          </a:xfrm>
          <a:prstGeom prst="rect">
            <a:avLst/>
          </a:prstGeom>
        </p:spPr>
      </p:pic>
      <p:sp>
        <p:nvSpPr>
          <p:cNvPr id="7" name="TextBox 6">
            <a:extLst>
              <a:ext uri="{FF2B5EF4-FFF2-40B4-BE49-F238E27FC236}">
                <a16:creationId xmlns:a16="http://schemas.microsoft.com/office/drawing/2014/main" xmlns="" id="{623EFCD7-0977-4190-A463-50353203C158}"/>
              </a:ext>
            </a:extLst>
          </p:cNvPr>
          <p:cNvSpPr txBox="1"/>
          <p:nvPr/>
        </p:nvSpPr>
        <p:spPr>
          <a:xfrm rot="16200000">
            <a:off x="1816633" y="2924451"/>
            <a:ext cx="1028700" cy="369332"/>
          </a:xfrm>
          <a:prstGeom prst="rect">
            <a:avLst/>
          </a:prstGeom>
          <a:noFill/>
        </p:spPr>
        <p:txBody>
          <a:bodyPr wrap="square" rtlCol="0">
            <a:spAutoFit/>
          </a:bodyPr>
          <a:lstStyle/>
          <a:p>
            <a:r>
              <a:rPr lang="en-SG" dirty="0"/>
              <a:t>Time</a:t>
            </a:r>
          </a:p>
        </p:txBody>
      </p:sp>
      <p:sp>
        <p:nvSpPr>
          <p:cNvPr id="20" name="TextBox 44">
            <a:extLst>
              <a:ext uri="{FF2B5EF4-FFF2-40B4-BE49-F238E27FC236}">
                <a16:creationId xmlns:a16="http://schemas.microsoft.com/office/drawing/2014/main" xmlns="" id="{DA7A3E85-B956-4CA8-B020-DD499B870CBA}"/>
              </a:ext>
            </a:extLst>
          </p:cNvPr>
          <p:cNvSpPr txBox="1"/>
          <p:nvPr/>
        </p:nvSpPr>
        <p:spPr>
          <a:xfrm flipH="1">
            <a:off x="2484034" y="986958"/>
            <a:ext cx="1856164" cy="369332"/>
          </a:xfrm>
          <a:prstGeom prst="rect">
            <a:avLst/>
          </a:prstGeom>
          <a:noFill/>
        </p:spPr>
        <p:txBody>
          <a:bodyPr wrap="square" rtlCol="0">
            <a:spAutoFit/>
          </a:bodyPr>
          <a:lstStyle/>
          <a:p>
            <a:r>
              <a:rPr lang="en-SG" dirty="0">
                <a:solidFill>
                  <a:srgbClr val="0070C0"/>
                </a:solidFill>
              </a:rPr>
              <a:t>Send Request</a:t>
            </a:r>
          </a:p>
        </p:txBody>
      </p:sp>
      <p:grpSp>
        <p:nvGrpSpPr>
          <p:cNvPr id="5" name="Group 4"/>
          <p:cNvGrpSpPr/>
          <p:nvPr/>
        </p:nvGrpSpPr>
        <p:grpSpPr>
          <a:xfrm>
            <a:off x="2522036" y="76455"/>
            <a:ext cx="11384" cy="6781545"/>
            <a:chOff x="2522036" y="76455"/>
            <a:chExt cx="11384" cy="6781545"/>
          </a:xfrm>
        </p:grpSpPr>
        <p:cxnSp>
          <p:nvCxnSpPr>
            <p:cNvPr id="32" name="Straight Connector 31">
              <a:extLst>
                <a:ext uri="{FF2B5EF4-FFF2-40B4-BE49-F238E27FC236}">
                  <a16:creationId xmlns:a16="http://schemas.microsoft.com/office/drawing/2014/main" xmlns="" id="{6BE1E9A4-36C5-4D43-9152-8525A5B2927E}"/>
                </a:ext>
              </a:extLst>
            </p:cNvPr>
            <p:cNvCxnSpPr>
              <a:cxnSpLocks/>
            </p:cNvCxnSpPr>
            <p:nvPr/>
          </p:nvCxnSpPr>
          <p:spPr>
            <a:xfrm flipH="1">
              <a:off x="2522036" y="76455"/>
              <a:ext cx="11384" cy="6781545"/>
            </a:xfrm>
            <a:prstGeom prst="line">
              <a:avLst/>
            </a:prstGeom>
            <a:ln>
              <a:prstDash val="lgDash"/>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xmlns="" id="{6BE1E9A4-36C5-4D43-9152-8525A5B2927E}"/>
                </a:ext>
              </a:extLst>
            </p:cNvPr>
            <p:cNvCxnSpPr>
              <a:cxnSpLocks/>
            </p:cNvCxnSpPr>
            <p:nvPr/>
          </p:nvCxnSpPr>
          <p:spPr>
            <a:xfrm rot="10800000" flipH="1">
              <a:off x="2522036" y="76455"/>
              <a:ext cx="11384" cy="6781545"/>
            </a:xfrm>
            <a:prstGeom prst="line">
              <a:avLst/>
            </a:prstGeom>
            <a:ln w="19050" cap="flat" cmpd="sng" algn="ctr">
              <a:solidFill>
                <a:schemeClr val="dk1">
                  <a:alpha val="0"/>
                </a:schemeClr>
              </a:solidFill>
              <a:prstDash val="lgDash"/>
              <a:miter lim="800000"/>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8" name="Group 7"/>
          <p:cNvGrpSpPr/>
          <p:nvPr/>
        </p:nvGrpSpPr>
        <p:grpSpPr>
          <a:xfrm>
            <a:off x="2149681" y="934068"/>
            <a:ext cx="354842" cy="0"/>
            <a:chOff x="2149681" y="934068"/>
            <a:chExt cx="354842" cy="0"/>
          </a:xfrm>
        </p:grpSpPr>
        <p:cxnSp>
          <p:nvCxnSpPr>
            <p:cNvPr id="13" name="Straight Connector 12">
              <a:extLst>
                <a:ext uri="{FF2B5EF4-FFF2-40B4-BE49-F238E27FC236}">
                  <a16:creationId xmlns:a16="http://schemas.microsoft.com/office/drawing/2014/main" xmlns="" id="{43F2345D-CC52-4882-A4B5-CF4C5487134F}"/>
                </a:ext>
              </a:extLst>
            </p:cNvPr>
            <p:cNvCxnSpPr/>
            <p:nvPr/>
          </p:nvCxnSpPr>
          <p:spPr>
            <a:xfrm flipH="1">
              <a:off x="2149681" y="934068"/>
              <a:ext cx="35484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xmlns="" id="{43F2345D-CC52-4882-A4B5-CF4C5487134F}"/>
                </a:ext>
              </a:extLst>
            </p:cNvPr>
            <p:cNvCxnSpPr/>
            <p:nvPr/>
          </p:nvCxnSpPr>
          <p:spPr>
            <a:xfrm rot="10800000" flipH="1">
              <a:off x="2149681" y="934068"/>
              <a:ext cx="354842" cy="0"/>
            </a:xfrm>
            <a:prstGeom prst="line">
              <a:avLst/>
            </a:prstGeom>
            <a:ln w="19050" cap="flat" cmpd="sng" algn="ctr">
              <a:solidFill>
                <a:schemeClr val="accent6">
                  <a:alpha val="0"/>
                </a:schemeClr>
              </a:solidFill>
              <a:prstDash val="solid"/>
              <a:miter lim="800000"/>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pic>
        <p:nvPicPr>
          <p:cNvPr id="3" name="PPTIndicator20190329094828322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68000" y="0"/>
            <a:ext cx="1524000" cy="1066800"/>
          </a:xfrm>
          <a:prstGeom prst="rect">
            <a:avLst/>
          </a:prstGeom>
        </p:spPr>
      </p:pic>
      <p:sp>
        <p:nvSpPr>
          <p:cNvPr id="22" name="TextBox 35">
            <a:extLst>
              <a:ext uri="{FF2B5EF4-FFF2-40B4-BE49-F238E27FC236}">
                <a16:creationId xmlns:a16="http://schemas.microsoft.com/office/drawing/2014/main" xmlns="" id="{E35C2E77-4ACF-4B11-B6E0-CDF5B332BA8F}"/>
              </a:ext>
            </a:extLst>
          </p:cNvPr>
          <p:cNvSpPr txBox="1"/>
          <p:nvPr/>
        </p:nvSpPr>
        <p:spPr>
          <a:xfrm flipH="1">
            <a:off x="2957511" y="6142157"/>
            <a:ext cx="2424070" cy="375085"/>
          </a:xfrm>
          <a:prstGeom prst="rect">
            <a:avLst/>
          </a:prstGeom>
          <a:noFill/>
        </p:spPr>
        <p:txBody>
          <a:bodyPr wrap="square" rtlCol="0">
            <a:spAutoFit/>
          </a:bodyPr>
          <a:lstStyle/>
          <a:p>
            <a:r>
              <a:rPr lang="en-SG" dirty="0">
                <a:solidFill>
                  <a:srgbClr val="0070C0"/>
                </a:solidFill>
              </a:rPr>
              <a:t>Response Received</a:t>
            </a:r>
          </a:p>
        </p:txBody>
      </p:sp>
      <p:sp>
        <p:nvSpPr>
          <p:cNvPr id="26" name="TextBox 70">
            <a:extLst>
              <a:ext uri="{FF2B5EF4-FFF2-40B4-BE49-F238E27FC236}">
                <a16:creationId xmlns:a16="http://schemas.microsoft.com/office/drawing/2014/main" xmlns="" id="{FA6A6F5F-1E72-473C-BCF1-4446496D4363}"/>
              </a:ext>
            </a:extLst>
          </p:cNvPr>
          <p:cNvSpPr txBox="1"/>
          <p:nvPr/>
        </p:nvSpPr>
        <p:spPr>
          <a:xfrm flipH="1">
            <a:off x="2957512" y="6511489"/>
            <a:ext cx="2424070" cy="375085"/>
          </a:xfrm>
          <a:prstGeom prst="rect">
            <a:avLst/>
          </a:prstGeom>
          <a:noFill/>
        </p:spPr>
        <p:txBody>
          <a:bodyPr wrap="square" rtlCol="0">
            <a:spAutoFit/>
          </a:bodyPr>
          <a:lstStyle/>
          <a:p>
            <a:r>
              <a:rPr lang="en-SG" dirty="0" err="1">
                <a:solidFill>
                  <a:srgbClr val="0070C0"/>
                </a:solidFill>
              </a:rPr>
              <a:t>Analyze</a:t>
            </a:r>
            <a:r>
              <a:rPr lang="en-SG" dirty="0">
                <a:solidFill>
                  <a:srgbClr val="0070C0"/>
                </a:solidFill>
              </a:rPr>
              <a:t> the timings</a:t>
            </a:r>
          </a:p>
        </p:txBody>
      </p:sp>
    </p:spTree>
    <p:extLst>
      <p:ext uri="{BB962C8B-B14F-4D97-AF65-F5344CB8AC3E}">
        <p14:creationId xmlns:p14="http://schemas.microsoft.com/office/powerpoint/2010/main" val="28470162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0" presetClass="exit" presetSubtype="0" fill="hold" grpId="0" nodeType="with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par>
                          <p:cTn id="12" fill="hold">
                            <p:stCondLst>
                              <p:cond delay="500"/>
                            </p:stCondLst>
                            <p:childTnLst>
                              <p:par>
                                <p:cTn id="13" presetID="42" presetClass="path" presetSubtype="0" fill="hold" grpId="0" nodeType="afterEffect">
                                  <p:stCondLst>
                                    <p:cond delay="0"/>
                                  </p:stCondLst>
                                  <p:childTnLst>
                                    <p:animMotion origin="layout" path="M 0 0 C 0.03120251 0.02880297 0.03120251 0.02880297 0.06240501 0.05760594 E" pathEditMode="relative" ptsTypes="">
                                      <p:cBhvr>
                                        <p:cTn id="14" dur="500" fill="hold"/>
                                        <p:tgtEl>
                                          <p:spTgt spid="25"/>
                                        </p:tgtEl>
                                        <p:attrNameLst>
                                          <p:attrName>ppt_x</p:attrName>
                                          <p:attrName>ppt_y</p:attrName>
                                        </p:attrNameLst>
                                      </p:cBhvr>
                                    </p:animMotion>
                                  </p:childTnLst>
                                </p:cTn>
                              </p:par>
                              <p:par>
                                <p:cTn id="15" presetID="42" presetClass="path" presetSubtype="0" fill="hold" grpId="0" nodeType="withEffect">
                                  <p:stCondLst>
                                    <p:cond delay="0"/>
                                  </p:stCondLst>
                                  <p:childTnLst>
                                    <p:animMotion origin="layout" path="M 0 0 C 0.0890625 -0.001562415 0.0890625 -0.001562415 0.178125 -0.003124831 E" pathEditMode="relative" ptsTypes="">
                                      <p:cBhvr>
                                        <p:cTn id="16" dur="500" fill="hold"/>
                                        <p:tgtEl>
                                          <p:spTgt spid="30"/>
                                        </p:tgtEl>
                                        <p:attrNameLst>
                                          <p:attrName>ppt_x</p:attrName>
                                          <p:attrName>ppt_y</p:attrName>
                                        </p:attrNameLst>
                                      </p:cBhvr>
                                    </p:animMotion>
                                  </p:childTnLst>
                                </p:cTn>
                              </p:par>
                              <p:par>
                                <p:cTn id="17" presetID="42" presetClass="path" presetSubtype="0" fill="hold" nodeType="withEffect">
                                  <p:stCondLst>
                                    <p:cond delay="0"/>
                                  </p:stCondLst>
                                  <p:childTnLst>
                                    <p:animMotion origin="layout" path="M 0 0 C 0.0890625 -0.001562401 0.0890625 -0.001562401 0.178125 -0.003124802 E" pathEditMode="relative" ptsTypes="">
                                      <p:cBhvr>
                                        <p:cTn id="18" dur="500" fill="hold"/>
                                        <p:tgtEl>
                                          <p:spTgt spid="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name="PPSlideEnd_201903290948283119_45350b3">
    <p:spTree>
      <p:nvGrpSpPr>
        <p:cNvPr id="1" name=""/>
        <p:cNvGrpSpPr/>
        <p:nvPr/>
      </p:nvGrpSpPr>
      <p:grpSpPr>
        <a:xfrm>
          <a:off x="0" y="0"/>
          <a:ext cx="0" cy="0"/>
          <a:chOff x="0" y="0"/>
          <a:chExt cx="0" cy="0"/>
        </a:xfrm>
      </p:grpSpPr>
      <p:sp>
        <p:nvSpPr>
          <p:cNvPr id="65" name="Arrow: Right 64">
            <a:extLst>
              <a:ext uri="{FF2B5EF4-FFF2-40B4-BE49-F238E27FC236}">
                <a16:creationId xmlns:a16="http://schemas.microsoft.com/office/drawing/2014/main" xmlns="" id="{BFBB0654-F4DF-4A17-970E-2C4461B041F7}"/>
              </a:ext>
            </a:extLst>
          </p:cNvPr>
          <p:cNvSpPr/>
          <p:nvPr/>
        </p:nvSpPr>
        <p:spPr>
          <a:xfrm rot="3617546">
            <a:off x="3671288" y="4263131"/>
            <a:ext cx="1869935" cy="96482"/>
          </a:xfrm>
          <a:prstGeom prst="rightArrow">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sp>
        <p:nvSpPr>
          <p:cNvPr id="63" name="Arrow: Right 62">
            <a:extLst>
              <a:ext uri="{FF2B5EF4-FFF2-40B4-BE49-F238E27FC236}">
                <a16:creationId xmlns:a16="http://schemas.microsoft.com/office/drawing/2014/main" xmlns="" id="{1442C27F-B7F2-491D-A081-0FA15FB33B3C}"/>
              </a:ext>
            </a:extLst>
          </p:cNvPr>
          <p:cNvSpPr/>
          <p:nvPr/>
        </p:nvSpPr>
        <p:spPr>
          <a:xfrm rot="17710399">
            <a:off x="3612456" y="2356987"/>
            <a:ext cx="1866898" cy="74006"/>
          </a:xfrm>
          <a:prstGeom prst="rightArrow">
            <a:avLst/>
          </a:prstGeom>
          <a:solidFill>
            <a:schemeClr val="accent4">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sp>
        <p:nvSpPr>
          <p:cNvPr id="70" name="Arrow: Right 69">
            <a:extLst>
              <a:ext uri="{FF2B5EF4-FFF2-40B4-BE49-F238E27FC236}">
                <a16:creationId xmlns:a16="http://schemas.microsoft.com/office/drawing/2014/main" xmlns="" id="{928F16B4-374B-4359-8ACC-14007BEA67DE}"/>
              </a:ext>
            </a:extLst>
          </p:cNvPr>
          <p:cNvSpPr/>
          <p:nvPr/>
        </p:nvSpPr>
        <p:spPr>
          <a:xfrm rot="17710399">
            <a:off x="3612454" y="2356987"/>
            <a:ext cx="1866898" cy="74006"/>
          </a:xfrm>
          <a:prstGeom prst="rightArrow">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cxnSp>
        <p:nvCxnSpPr>
          <p:cNvPr id="32" name="Straight Connector 31">
            <a:extLst>
              <a:ext uri="{FF2B5EF4-FFF2-40B4-BE49-F238E27FC236}">
                <a16:creationId xmlns:a16="http://schemas.microsoft.com/office/drawing/2014/main" xmlns="" id="{6BE1E9A4-36C5-4D43-9152-8525A5B2927E}"/>
              </a:ext>
            </a:extLst>
          </p:cNvPr>
          <p:cNvCxnSpPr>
            <a:cxnSpLocks/>
          </p:cNvCxnSpPr>
          <p:nvPr/>
        </p:nvCxnSpPr>
        <p:spPr>
          <a:xfrm flipH="1">
            <a:off x="2522036" y="76455"/>
            <a:ext cx="11384" cy="6781545"/>
          </a:xfrm>
          <a:prstGeom prst="line">
            <a:avLst/>
          </a:prstGeom>
          <a:ln>
            <a:prstDash val="lgDash"/>
          </a:ln>
        </p:spPr>
        <p:style>
          <a:lnRef idx="3">
            <a:schemeClr val="dk1"/>
          </a:lnRef>
          <a:fillRef idx="0">
            <a:schemeClr val="dk1"/>
          </a:fillRef>
          <a:effectRef idx="2">
            <a:schemeClr val="dk1"/>
          </a:effectRef>
          <a:fontRef idx="minor">
            <a:schemeClr val="tx1"/>
          </a:fontRef>
        </p:style>
      </p:cxnSp>
      <p:pic>
        <p:nvPicPr>
          <p:cNvPr id="66" name="Picture 65">
            <a:extLst>
              <a:ext uri="{FF2B5EF4-FFF2-40B4-BE49-F238E27FC236}">
                <a16:creationId xmlns:a16="http://schemas.microsoft.com/office/drawing/2014/main" xmlns="" id="{86E6983E-05E4-48BF-9B34-52E4CB84B769}"/>
              </a:ext>
            </a:extLst>
          </p:cNvPr>
          <p:cNvPicPr>
            <a:picLocks noChangeAspect="1"/>
          </p:cNvPicPr>
          <p:nvPr/>
        </p:nvPicPr>
        <p:blipFill rotWithShape="1">
          <a:blip r:embed="rId3"/>
          <a:srcRect r="64257" b="56998"/>
          <a:stretch/>
        </p:blipFill>
        <p:spPr>
          <a:xfrm>
            <a:off x="409558" y="6020990"/>
            <a:ext cx="2087275" cy="728249"/>
          </a:xfrm>
          <a:prstGeom prst="rect">
            <a:avLst/>
          </a:prstGeom>
        </p:spPr>
      </p:pic>
      <p:cxnSp>
        <p:nvCxnSpPr>
          <p:cNvPr id="13" name="Straight Connector 12">
            <a:extLst>
              <a:ext uri="{FF2B5EF4-FFF2-40B4-BE49-F238E27FC236}">
                <a16:creationId xmlns:a16="http://schemas.microsoft.com/office/drawing/2014/main" xmlns="" id="{43F2345D-CC52-4882-A4B5-CF4C5487134F}"/>
              </a:ext>
            </a:extLst>
          </p:cNvPr>
          <p:cNvCxnSpPr/>
          <p:nvPr/>
        </p:nvCxnSpPr>
        <p:spPr>
          <a:xfrm flipH="1">
            <a:off x="2149681" y="934068"/>
            <a:ext cx="35484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xmlns="" id="{B9B2AA8D-CC1A-403B-9B72-07C120BE213F}"/>
              </a:ext>
            </a:extLst>
          </p:cNvPr>
          <p:cNvCxnSpPr>
            <a:cxnSpLocks/>
            <a:stCxn id="44" idx="2"/>
          </p:cNvCxnSpPr>
          <p:nvPr/>
        </p:nvCxnSpPr>
        <p:spPr>
          <a:xfrm flipH="1">
            <a:off x="2504524" y="5637889"/>
            <a:ext cx="5163216" cy="6051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xmlns="" id="{E1CEC994-E7D0-4DEC-BD15-D3AA21D2BAB6}"/>
              </a:ext>
            </a:extLst>
          </p:cNvPr>
          <p:cNvSpPr txBox="1"/>
          <p:nvPr/>
        </p:nvSpPr>
        <p:spPr>
          <a:xfrm rot="234567" flipH="1">
            <a:off x="3908515" y="799178"/>
            <a:ext cx="2102464" cy="369332"/>
          </a:xfrm>
          <a:prstGeom prst="rect">
            <a:avLst/>
          </a:prstGeom>
          <a:noFill/>
        </p:spPr>
        <p:txBody>
          <a:bodyPr wrap="square" rtlCol="0">
            <a:spAutoFit/>
          </a:bodyPr>
          <a:lstStyle/>
          <a:p>
            <a:r>
              <a:rPr lang="en-SG" b="1" dirty="0">
                <a:solidFill>
                  <a:srgbClr val="0070C0"/>
                </a:solidFill>
              </a:rPr>
              <a:t>Request Wire Delay</a:t>
            </a:r>
          </a:p>
        </p:txBody>
      </p:sp>
      <p:sp>
        <p:nvSpPr>
          <p:cNvPr id="38" name="TextBox 37">
            <a:extLst>
              <a:ext uri="{FF2B5EF4-FFF2-40B4-BE49-F238E27FC236}">
                <a16:creationId xmlns:a16="http://schemas.microsoft.com/office/drawing/2014/main" xmlns="" id="{97D5FA9F-F089-46C0-8C9A-CDACE44C96FD}"/>
              </a:ext>
            </a:extLst>
          </p:cNvPr>
          <p:cNvSpPr txBox="1"/>
          <p:nvPr/>
        </p:nvSpPr>
        <p:spPr>
          <a:xfrm rot="21154671" flipH="1">
            <a:off x="3973277" y="5591928"/>
            <a:ext cx="1928734" cy="369332"/>
          </a:xfrm>
          <a:prstGeom prst="rect">
            <a:avLst/>
          </a:prstGeom>
          <a:noFill/>
        </p:spPr>
        <p:txBody>
          <a:bodyPr wrap="square" rtlCol="0">
            <a:spAutoFit/>
          </a:bodyPr>
          <a:lstStyle/>
          <a:p>
            <a:r>
              <a:rPr lang="en-SG" b="1" dirty="0">
                <a:solidFill>
                  <a:srgbClr val="0070C0"/>
                </a:solidFill>
              </a:rPr>
              <a:t>Reply Wire Delay</a:t>
            </a:r>
          </a:p>
        </p:txBody>
      </p:sp>
      <p:sp>
        <p:nvSpPr>
          <p:cNvPr id="29" name="TextBox 28">
            <a:extLst>
              <a:ext uri="{FF2B5EF4-FFF2-40B4-BE49-F238E27FC236}">
                <a16:creationId xmlns:a16="http://schemas.microsoft.com/office/drawing/2014/main" xmlns="" id="{DCE11C68-D12F-4EAF-AEA7-4046107EB811}"/>
              </a:ext>
            </a:extLst>
          </p:cNvPr>
          <p:cNvSpPr txBox="1"/>
          <p:nvPr/>
        </p:nvSpPr>
        <p:spPr>
          <a:xfrm flipH="1">
            <a:off x="793441" y="1389363"/>
            <a:ext cx="1603122" cy="369332"/>
          </a:xfrm>
          <a:prstGeom prst="rect">
            <a:avLst/>
          </a:prstGeom>
          <a:noFill/>
        </p:spPr>
        <p:txBody>
          <a:bodyPr wrap="square" rtlCol="0">
            <a:spAutoFit/>
          </a:bodyPr>
          <a:lstStyle/>
          <a:p>
            <a:r>
              <a:rPr lang="en-SG" b="1" dirty="0"/>
              <a:t>SW1 : Client</a:t>
            </a:r>
          </a:p>
        </p:txBody>
      </p:sp>
      <p:sp>
        <p:nvSpPr>
          <p:cNvPr id="30" name="TextBox 29">
            <a:extLst>
              <a:ext uri="{FF2B5EF4-FFF2-40B4-BE49-F238E27FC236}">
                <a16:creationId xmlns:a16="http://schemas.microsoft.com/office/drawing/2014/main" xmlns="" id="{9AD74579-FB5A-4243-83A8-48B96B6E7762}"/>
              </a:ext>
            </a:extLst>
          </p:cNvPr>
          <p:cNvSpPr txBox="1"/>
          <p:nvPr/>
        </p:nvSpPr>
        <p:spPr>
          <a:xfrm flipH="1">
            <a:off x="9869091" y="2339209"/>
            <a:ext cx="1738826" cy="369332"/>
          </a:xfrm>
          <a:prstGeom prst="rect">
            <a:avLst/>
          </a:prstGeom>
          <a:noFill/>
        </p:spPr>
        <p:txBody>
          <a:bodyPr wrap="square" rtlCol="0">
            <a:spAutoFit/>
          </a:bodyPr>
          <a:lstStyle/>
          <a:p>
            <a:r>
              <a:rPr lang="en-SG" b="1" dirty="0"/>
              <a:t>SW2 : Server</a:t>
            </a:r>
          </a:p>
        </p:txBody>
      </p:sp>
      <p:sp>
        <p:nvSpPr>
          <p:cNvPr id="2" name="Rectangle: Rounded Corners 1">
            <a:extLst>
              <a:ext uri="{FF2B5EF4-FFF2-40B4-BE49-F238E27FC236}">
                <a16:creationId xmlns:a16="http://schemas.microsoft.com/office/drawing/2014/main" xmlns="" id="{D7A15F3D-2545-472E-BBDF-F4977ADB55A8}"/>
              </a:ext>
            </a:extLst>
          </p:cNvPr>
          <p:cNvSpPr/>
          <p:nvPr/>
        </p:nvSpPr>
        <p:spPr>
          <a:xfrm>
            <a:off x="2544809" y="456539"/>
            <a:ext cx="454886" cy="24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Slide Number Placeholder 59">
            <a:extLst>
              <a:ext uri="{FF2B5EF4-FFF2-40B4-BE49-F238E27FC236}">
                <a16:creationId xmlns:a16="http://schemas.microsoft.com/office/drawing/2014/main" xmlns="" id="{C14CEA2C-6598-47B9-84EE-453E42156302}"/>
              </a:ext>
            </a:extLst>
          </p:cNvPr>
          <p:cNvSpPr>
            <a:spLocks noGrp="1"/>
          </p:cNvSpPr>
          <p:nvPr>
            <p:ph type="sldNum" sz="quarter" idx="12"/>
          </p:nvPr>
        </p:nvSpPr>
        <p:spPr>
          <a:xfrm>
            <a:off x="7913731" y="3175"/>
            <a:ext cx="2743200" cy="365125"/>
          </a:xfrm>
        </p:spPr>
        <p:txBody>
          <a:bodyPr/>
          <a:lstStyle/>
          <a:p>
            <a:fld id="{729CC8A8-141D-466A-B534-BFE7B6828A11}" type="slidenum">
              <a:rPr lang="en-SG" smtClean="0"/>
              <a:t>13</a:t>
            </a:fld>
            <a:endParaRPr lang="en-SG"/>
          </a:p>
        </p:txBody>
      </p:sp>
      <p:sp>
        <p:nvSpPr>
          <p:cNvPr id="45" name="TextBox 44">
            <a:extLst>
              <a:ext uri="{FF2B5EF4-FFF2-40B4-BE49-F238E27FC236}">
                <a16:creationId xmlns:a16="http://schemas.microsoft.com/office/drawing/2014/main" xmlns="" id="{DA7A3E85-B956-4CA8-B020-DD499B870CBA}"/>
              </a:ext>
            </a:extLst>
          </p:cNvPr>
          <p:cNvSpPr txBox="1"/>
          <p:nvPr/>
        </p:nvSpPr>
        <p:spPr>
          <a:xfrm flipH="1">
            <a:off x="2484034" y="986958"/>
            <a:ext cx="1856164" cy="369332"/>
          </a:xfrm>
          <a:prstGeom prst="rect">
            <a:avLst/>
          </a:prstGeom>
          <a:noFill/>
        </p:spPr>
        <p:txBody>
          <a:bodyPr wrap="square" rtlCol="0">
            <a:spAutoFit/>
          </a:bodyPr>
          <a:lstStyle/>
          <a:p>
            <a:r>
              <a:rPr lang="en-SG" dirty="0">
                <a:solidFill>
                  <a:srgbClr val="0070C0"/>
                </a:solidFill>
              </a:rPr>
              <a:t>Send Request</a:t>
            </a:r>
          </a:p>
        </p:txBody>
      </p:sp>
      <p:pic>
        <p:nvPicPr>
          <p:cNvPr id="59" name="Picture 58">
            <a:extLst>
              <a:ext uri="{FF2B5EF4-FFF2-40B4-BE49-F238E27FC236}">
                <a16:creationId xmlns:a16="http://schemas.microsoft.com/office/drawing/2014/main" xmlns="" id="{424C4B3A-0758-4A78-9AE7-621D763A64DC}"/>
              </a:ext>
            </a:extLst>
          </p:cNvPr>
          <p:cNvPicPr>
            <a:picLocks noChangeAspect="1"/>
          </p:cNvPicPr>
          <p:nvPr/>
        </p:nvPicPr>
        <p:blipFill rotWithShape="1">
          <a:blip r:embed="rId3"/>
          <a:srcRect r="64257" b="56998"/>
          <a:stretch/>
        </p:blipFill>
        <p:spPr>
          <a:xfrm>
            <a:off x="428374" y="755571"/>
            <a:ext cx="2087275" cy="728249"/>
          </a:xfrm>
          <a:prstGeom prst="rect">
            <a:avLst/>
          </a:prstGeom>
        </p:spPr>
      </p:pic>
      <p:sp>
        <p:nvSpPr>
          <p:cNvPr id="31" name="TextBox 30">
            <a:extLst>
              <a:ext uri="{FF2B5EF4-FFF2-40B4-BE49-F238E27FC236}">
                <a16:creationId xmlns:a16="http://schemas.microsoft.com/office/drawing/2014/main" xmlns="" id="{2BFFD752-DE23-4DB7-A953-227BB670709B}"/>
              </a:ext>
            </a:extLst>
          </p:cNvPr>
          <p:cNvSpPr txBox="1"/>
          <p:nvPr/>
        </p:nvSpPr>
        <p:spPr>
          <a:xfrm flipH="1">
            <a:off x="772082" y="5637889"/>
            <a:ext cx="1603122" cy="369332"/>
          </a:xfrm>
          <a:prstGeom prst="rect">
            <a:avLst/>
          </a:prstGeom>
          <a:noFill/>
        </p:spPr>
        <p:txBody>
          <a:bodyPr wrap="square" rtlCol="0">
            <a:spAutoFit/>
          </a:bodyPr>
          <a:lstStyle/>
          <a:p>
            <a:r>
              <a:rPr lang="en-SG" b="1" dirty="0"/>
              <a:t>SW1 : Client</a:t>
            </a:r>
          </a:p>
        </p:txBody>
      </p:sp>
      <p:cxnSp>
        <p:nvCxnSpPr>
          <p:cNvPr id="21" name="Straight Arrow Connector 20">
            <a:extLst>
              <a:ext uri="{FF2B5EF4-FFF2-40B4-BE49-F238E27FC236}">
                <a16:creationId xmlns:a16="http://schemas.microsoft.com/office/drawing/2014/main" xmlns="" id="{5E843321-13D7-4B02-BD11-F9E5D4AB4210}"/>
              </a:ext>
            </a:extLst>
          </p:cNvPr>
          <p:cNvCxnSpPr>
            <a:cxnSpLocks/>
            <a:endCxn id="3" idx="0"/>
          </p:cNvCxnSpPr>
          <p:nvPr/>
        </p:nvCxnSpPr>
        <p:spPr>
          <a:xfrm>
            <a:off x="2497699" y="934068"/>
            <a:ext cx="5160363" cy="3852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xmlns="" id="{1EF2DA36-DA01-4252-9B62-26A011E27EF5}"/>
              </a:ext>
            </a:extLst>
          </p:cNvPr>
          <p:cNvSpPr/>
          <p:nvPr/>
        </p:nvSpPr>
        <p:spPr>
          <a:xfrm>
            <a:off x="7114544" y="1319331"/>
            <a:ext cx="1087035" cy="6463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SG" dirty="0"/>
              <a:t>Mac &amp; Parser</a:t>
            </a:r>
          </a:p>
        </p:txBody>
      </p:sp>
      <p:sp>
        <p:nvSpPr>
          <p:cNvPr id="41" name="Rectangle 40">
            <a:extLst>
              <a:ext uri="{FF2B5EF4-FFF2-40B4-BE49-F238E27FC236}">
                <a16:creationId xmlns:a16="http://schemas.microsoft.com/office/drawing/2014/main" xmlns="" id="{DA66F824-7042-4FB7-8DA0-FD5DEC717232}"/>
              </a:ext>
            </a:extLst>
          </p:cNvPr>
          <p:cNvSpPr/>
          <p:nvPr/>
        </p:nvSpPr>
        <p:spPr>
          <a:xfrm>
            <a:off x="7006687" y="2254024"/>
            <a:ext cx="131536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Ingress Pipeline</a:t>
            </a:r>
          </a:p>
        </p:txBody>
      </p:sp>
      <p:sp>
        <p:nvSpPr>
          <p:cNvPr id="42" name="Rectangle 41">
            <a:extLst>
              <a:ext uri="{FF2B5EF4-FFF2-40B4-BE49-F238E27FC236}">
                <a16:creationId xmlns:a16="http://schemas.microsoft.com/office/drawing/2014/main" xmlns="" id="{0AB28B48-D002-4FA6-B2C2-3AB4E7D2AB8B}"/>
              </a:ext>
            </a:extLst>
          </p:cNvPr>
          <p:cNvSpPr/>
          <p:nvPr/>
        </p:nvSpPr>
        <p:spPr>
          <a:xfrm>
            <a:off x="7057015" y="3193373"/>
            <a:ext cx="122322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Queueing Engine</a:t>
            </a:r>
          </a:p>
        </p:txBody>
      </p:sp>
      <p:sp>
        <p:nvSpPr>
          <p:cNvPr id="43" name="Rectangle 42">
            <a:extLst>
              <a:ext uri="{FF2B5EF4-FFF2-40B4-BE49-F238E27FC236}">
                <a16:creationId xmlns:a16="http://schemas.microsoft.com/office/drawing/2014/main" xmlns="" id="{90B01CA5-7647-463A-AFFC-D303AF9661CA}"/>
              </a:ext>
            </a:extLst>
          </p:cNvPr>
          <p:cNvSpPr/>
          <p:nvPr/>
        </p:nvSpPr>
        <p:spPr>
          <a:xfrm>
            <a:off x="7006687" y="4091744"/>
            <a:ext cx="131536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Egress Pipeline</a:t>
            </a:r>
          </a:p>
        </p:txBody>
      </p:sp>
      <p:sp>
        <p:nvSpPr>
          <p:cNvPr id="44" name="Rectangle 43">
            <a:extLst>
              <a:ext uri="{FF2B5EF4-FFF2-40B4-BE49-F238E27FC236}">
                <a16:creationId xmlns:a16="http://schemas.microsoft.com/office/drawing/2014/main" xmlns="" id="{95C3CFD8-062C-4CE4-BDC4-87F3BED46408}"/>
              </a:ext>
            </a:extLst>
          </p:cNvPr>
          <p:cNvSpPr/>
          <p:nvPr/>
        </p:nvSpPr>
        <p:spPr>
          <a:xfrm>
            <a:off x="7124222" y="4991558"/>
            <a:ext cx="108703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 </a:t>
            </a:r>
            <a:r>
              <a:rPr lang="en-SG" dirty="0" err="1"/>
              <a:t>Deparser</a:t>
            </a:r>
            <a:r>
              <a:rPr lang="en-SG" dirty="0"/>
              <a:t> &amp; Mac</a:t>
            </a:r>
          </a:p>
        </p:txBody>
      </p:sp>
      <p:cxnSp>
        <p:nvCxnSpPr>
          <p:cNvPr id="28" name="Straight Arrow Connector 27">
            <a:extLst>
              <a:ext uri="{FF2B5EF4-FFF2-40B4-BE49-F238E27FC236}">
                <a16:creationId xmlns:a16="http://schemas.microsoft.com/office/drawing/2014/main" xmlns="" id="{EA7BCBA5-7EC8-4549-97F3-8169BB6D5DC4}"/>
              </a:ext>
            </a:extLst>
          </p:cNvPr>
          <p:cNvCxnSpPr>
            <a:cxnSpLocks/>
          </p:cNvCxnSpPr>
          <p:nvPr/>
        </p:nvCxnSpPr>
        <p:spPr>
          <a:xfrm>
            <a:off x="7643774" y="1965662"/>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xmlns="" id="{93D305E4-308D-443E-8CC3-8A42B9B96FEE}"/>
              </a:ext>
            </a:extLst>
          </p:cNvPr>
          <p:cNvCxnSpPr>
            <a:cxnSpLocks/>
          </p:cNvCxnSpPr>
          <p:nvPr/>
        </p:nvCxnSpPr>
        <p:spPr>
          <a:xfrm>
            <a:off x="7643774" y="2906941"/>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xmlns="" id="{47FCE7DC-4661-43FD-8D22-66DCA8E99DAA}"/>
              </a:ext>
            </a:extLst>
          </p:cNvPr>
          <p:cNvCxnSpPr>
            <a:cxnSpLocks/>
          </p:cNvCxnSpPr>
          <p:nvPr/>
        </p:nvCxnSpPr>
        <p:spPr>
          <a:xfrm>
            <a:off x="7650918" y="3818272"/>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xmlns="" id="{817F523D-E581-49DA-AAB0-8CBF56FB6ED5}"/>
              </a:ext>
            </a:extLst>
          </p:cNvPr>
          <p:cNvCxnSpPr>
            <a:cxnSpLocks/>
          </p:cNvCxnSpPr>
          <p:nvPr/>
        </p:nvCxnSpPr>
        <p:spPr>
          <a:xfrm>
            <a:off x="7653451" y="4723787"/>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xmlns="" id="{9C61FD75-FFA9-4EDB-963F-89756F5D8BBF}"/>
              </a:ext>
            </a:extLst>
          </p:cNvPr>
          <p:cNvCxnSpPr/>
          <p:nvPr/>
        </p:nvCxnSpPr>
        <p:spPr>
          <a:xfrm>
            <a:off x="6665115" y="2254024"/>
            <a:ext cx="21288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D9B5AC8-B889-4E3C-B70D-6708FA6D7349}"/>
              </a:ext>
            </a:extLst>
          </p:cNvPr>
          <p:cNvCxnSpPr/>
          <p:nvPr/>
        </p:nvCxnSpPr>
        <p:spPr>
          <a:xfrm>
            <a:off x="6603320" y="4082600"/>
            <a:ext cx="21288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BE7ECD3-9A8D-42E5-BC6B-BE949E753355}"/>
              </a:ext>
            </a:extLst>
          </p:cNvPr>
          <p:cNvCxnSpPr>
            <a:cxnSpLocks/>
          </p:cNvCxnSpPr>
          <p:nvPr/>
        </p:nvCxnSpPr>
        <p:spPr>
          <a:xfrm>
            <a:off x="6915146" y="5637889"/>
            <a:ext cx="14426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B26FE04-70CA-45DF-A403-3C4703049CE1}"/>
              </a:ext>
            </a:extLst>
          </p:cNvPr>
          <p:cNvCxnSpPr>
            <a:cxnSpLocks/>
          </p:cNvCxnSpPr>
          <p:nvPr/>
        </p:nvCxnSpPr>
        <p:spPr>
          <a:xfrm flipV="1">
            <a:off x="6985255" y="1333839"/>
            <a:ext cx="1351082" cy="3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CD2B25D-0B5B-48C0-ACCB-00139C089FA9}"/>
              </a:ext>
            </a:extLst>
          </p:cNvPr>
          <p:cNvSpPr txBox="1"/>
          <p:nvPr/>
        </p:nvSpPr>
        <p:spPr>
          <a:xfrm>
            <a:off x="8280240" y="1201245"/>
            <a:ext cx="1850232" cy="369332"/>
          </a:xfrm>
          <a:prstGeom prst="rect">
            <a:avLst/>
          </a:prstGeom>
          <a:noFill/>
        </p:spPr>
        <p:txBody>
          <a:bodyPr wrap="square" rtlCol="0">
            <a:spAutoFit/>
          </a:bodyPr>
          <a:lstStyle/>
          <a:p>
            <a:r>
              <a:rPr lang="en-SG" dirty="0"/>
              <a:t>Receive Time</a:t>
            </a:r>
          </a:p>
        </p:txBody>
      </p:sp>
      <p:sp>
        <p:nvSpPr>
          <p:cNvPr id="40" name="TextBox 39">
            <a:extLst>
              <a:ext uri="{FF2B5EF4-FFF2-40B4-BE49-F238E27FC236}">
                <a16:creationId xmlns:a16="http://schemas.microsoft.com/office/drawing/2014/main" xmlns="" id="{EF1006FE-1E1B-4545-A89A-006F86CD5313}"/>
              </a:ext>
            </a:extLst>
          </p:cNvPr>
          <p:cNvSpPr txBox="1"/>
          <p:nvPr/>
        </p:nvSpPr>
        <p:spPr>
          <a:xfrm>
            <a:off x="8674474" y="1974104"/>
            <a:ext cx="1850232" cy="369332"/>
          </a:xfrm>
          <a:prstGeom prst="rect">
            <a:avLst/>
          </a:prstGeom>
          <a:noFill/>
        </p:spPr>
        <p:txBody>
          <a:bodyPr wrap="square" rtlCol="0">
            <a:spAutoFit/>
          </a:bodyPr>
          <a:lstStyle/>
          <a:p>
            <a:r>
              <a:rPr lang="en-SG" dirty="0"/>
              <a:t>Ingress Time</a:t>
            </a:r>
          </a:p>
        </p:txBody>
      </p:sp>
      <p:sp>
        <p:nvSpPr>
          <p:cNvPr id="46" name="TextBox 45">
            <a:extLst>
              <a:ext uri="{FF2B5EF4-FFF2-40B4-BE49-F238E27FC236}">
                <a16:creationId xmlns:a16="http://schemas.microsoft.com/office/drawing/2014/main" xmlns="" id="{49065C1F-2326-459E-83EE-9142A723924F}"/>
              </a:ext>
            </a:extLst>
          </p:cNvPr>
          <p:cNvSpPr txBox="1"/>
          <p:nvPr/>
        </p:nvSpPr>
        <p:spPr>
          <a:xfrm>
            <a:off x="8642643" y="3713268"/>
            <a:ext cx="1850232" cy="369332"/>
          </a:xfrm>
          <a:prstGeom prst="rect">
            <a:avLst/>
          </a:prstGeom>
          <a:noFill/>
        </p:spPr>
        <p:txBody>
          <a:bodyPr wrap="square" rtlCol="0">
            <a:spAutoFit/>
          </a:bodyPr>
          <a:lstStyle/>
          <a:p>
            <a:r>
              <a:rPr lang="en-SG" dirty="0"/>
              <a:t>Egress Time</a:t>
            </a:r>
          </a:p>
        </p:txBody>
      </p:sp>
      <p:sp>
        <p:nvSpPr>
          <p:cNvPr id="49" name="TextBox 48">
            <a:extLst>
              <a:ext uri="{FF2B5EF4-FFF2-40B4-BE49-F238E27FC236}">
                <a16:creationId xmlns:a16="http://schemas.microsoft.com/office/drawing/2014/main" xmlns="" id="{6362E875-5EEF-4DF4-B5A6-6DFD8C635995}"/>
              </a:ext>
            </a:extLst>
          </p:cNvPr>
          <p:cNvSpPr txBox="1"/>
          <p:nvPr/>
        </p:nvSpPr>
        <p:spPr>
          <a:xfrm>
            <a:off x="8280240" y="5339495"/>
            <a:ext cx="1850232" cy="369332"/>
          </a:xfrm>
          <a:prstGeom prst="rect">
            <a:avLst/>
          </a:prstGeom>
          <a:noFill/>
        </p:spPr>
        <p:txBody>
          <a:bodyPr wrap="square" rtlCol="0">
            <a:spAutoFit/>
          </a:bodyPr>
          <a:lstStyle/>
          <a:p>
            <a:r>
              <a:rPr lang="en-SG" dirty="0"/>
              <a:t>Transmit Time</a:t>
            </a:r>
          </a:p>
        </p:txBody>
      </p:sp>
      <p:pic>
        <p:nvPicPr>
          <p:cNvPr id="50" name="Picture 49">
            <a:extLst>
              <a:ext uri="{FF2B5EF4-FFF2-40B4-BE49-F238E27FC236}">
                <a16:creationId xmlns:a16="http://schemas.microsoft.com/office/drawing/2014/main" xmlns="" id="{F994C45C-1015-4F9F-B35B-149229DC5A47}"/>
              </a:ext>
            </a:extLst>
          </p:cNvPr>
          <p:cNvPicPr>
            <a:picLocks noChangeAspect="1"/>
          </p:cNvPicPr>
          <p:nvPr/>
        </p:nvPicPr>
        <p:blipFill rotWithShape="1">
          <a:blip r:embed="rId3"/>
          <a:srcRect r="64257" b="56998"/>
          <a:stretch/>
        </p:blipFill>
        <p:spPr>
          <a:xfrm>
            <a:off x="9212079" y="2619130"/>
            <a:ext cx="2701145" cy="942428"/>
          </a:xfrm>
          <a:prstGeom prst="rect">
            <a:avLst/>
          </a:prstGeom>
        </p:spPr>
      </p:pic>
      <p:sp>
        <p:nvSpPr>
          <p:cNvPr id="51" name="TextBox 50">
            <a:extLst>
              <a:ext uri="{FF2B5EF4-FFF2-40B4-BE49-F238E27FC236}">
                <a16:creationId xmlns:a16="http://schemas.microsoft.com/office/drawing/2014/main" xmlns="" id="{5EEFBA70-CE9A-48E5-BD8A-185DC4BE1081}"/>
              </a:ext>
            </a:extLst>
          </p:cNvPr>
          <p:cNvSpPr txBox="1"/>
          <p:nvPr/>
        </p:nvSpPr>
        <p:spPr>
          <a:xfrm rot="16200000">
            <a:off x="1816633" y="2924451"/>
            <a:ext cx="1028700" cy="369332"/>
          </a:xfrm>
          <a:prstGeom prst="rect">
            <a:avLst/>
          </a:prstGeom>
          <a:noFill/>
        </p:spPr>
        <p:txBody>
          <a:bodyPr wrap="square" rtlCol="0">
            <a:spAutoFit/>
          </a:bodyPr>
          <a:lstStyle/>
          <a:p>
            <a:r>
              <a:rPr lang="en-SG" dirty="0"/>
              <a:t>Time</a:t>
            </a:r>
          </a:p>
        </p:txBody>
      </p:sp>
      <p:sp>
        <p:nvSpPr>
          <p:cNvPr id="52" name="TextBox 51">
            <a:extLst>
              <a:ext uri="{FF2B5EF4-FFF2-40B4-BE49-F238E27FC236}">
                <a16:creationId xmlns:a16="http://schemas.microsoft.com/office/drawing/2014/main" xmlns="" id="{24FA9678-7C98-49F5-99CD-11B7FACD7FAE}"/>
              </a:ext>
            </a:extLst>
          </p:cNvPr>
          <p:cNvSpPr txBox="1"/>
          <p:nvPr/>
        </p:nvSpPr>
        <p:spPr>
          <a:xfrm flipH="1">
            <a:off x="4697229" y="67292"/>
            <a:ext cx="3114494" cy="646331"/>
          </a:xfrm>
          <a:prstGeom prst="rect">
            <a:avLst/>
          </a:prstGeom>
          <a:noFill/>
        </p:spPr>
        <p:txBody>
          <a:bodyPr wrap="square" rtlCol="0">
            <a:spAutoFit/>
          </a:bodyPr>
          <a:lstStyle/>
          <a:p>
            <a:r>
              <a:rPr lang="en-SG" sz="3600" b="1" dirty="0"/>
              <a:t>Idle Links 10G</a:t>
            </a:r>
          </a:p>
        </p:txBody>
      </p:sp>
      <p:sp>
        <p:nvSpPr>
          <p:cNvPr id="56" name="TextBox 55">
            <a:extLst>
              <a:ext uri="{FF2B5EF4-FFF2-40B4-BE49-F238E27FC236}">
                <a16:creationId xmlns:a16="http://schemas.microsoft.com/office/drawing/2014/main" xmlns="" id="{E316C777-B516-444C-84B5-093CD800DA17}"/>
              </a:ext>
            </a:extLst>
          </p:cNvPr>
          <p:cNvSpPr txBox="1"/>
          <p:nvPr/>
        </p:nvSpPr>
        <p:spPr>
          <a:xfrm flipH="1">
            <a:off x="-73817" y="3344349"/>
            <a:ext cx="2846069" cy="1077218"/>
          </a:xfrm>
          <a:prstGeom prst="rect">
            <a:avLst/>
          </a:prstGeom>
          <a:noFill/>
        </p:spPr>
        <p:txBody>
          <a:bodyPr wrap="square" rtlCol="0">
            <a:spAutoFit/>
          </a:bodyPr>
          <a:lstStyle/>
          <a:p>
            <a:pPr algn="ctr"/>
            <a:r>
              <a:rPr lang="en-SG" sz="2400" b="1" dirty="0">
                <a:solidFill>
                  <a:srgbClr val="FF0000"/>
                </a:solidFill>
              </a:rPr>
              <a:t>RTT</a:t>
            </a:r>
            <a:r>
              <a:rPr lang="en-SG" sz="2000" b="1" dirty="0">
                <a:solidFill>
                  <a:srgbClr val="FF0000"/>
                </a:solidFill>
              </a:rPr>
              <a:t> </a:t>
            </a:r>
          </a:p>
          <a:p>
            <a:pPr algn="ctr"/>
            <a:r>
              <a:rPr lang="en-SG" sz="2000" b="1" dirty="0">
                <a:solidFill>
                  <a:srgbClr val="FF0000"/>
                </a:solidFill>
              </a:rPr>
              <a:t>1462 – 1637 ns</a:t>
            </a:r>
          </a:p>
          <a:p>
            <a:pPr algn="ctr"/>
            <a:r>
              <a:rPr lang="en-SG" sz="2000" b="1" dirty="0">
                <a:solidFill>
                  <a:srgbClr val="FF0000"/>
                </a:solidFill>
              </a:rPr>
              <a:t>  AVG: 1473 ns</a:t>
            </a:r>
          </a:p>
        </p:txBody>
      </p:sp>
      <p:sp>
        <p:nvSpPr>
          <p:cNvPr id="57" name="TextBox 56">
            <a:extLst>
              <a:ext uri="{FF2B5EF4-FFF2-40B4-BE49-F238E27FC236}">
                <a16:creationId xmlns:a16="http://schemas.microsoft.com/office/drawing/2014/main" xmlns="" id="{4482BF08-98D0-4000-90F6-0DF146295A09}"/>
              </a:ext>
            </a:extLst>
          </p:cNvPr>
          <p:cNvSpPr txBox="1"/>
          <p:nvPr/>
        </p:nvSpPr>
        <p:spPr>
          <a:xfrm rot="330007" flipH="1">
            <a:off x="4368778" y="1120257"/>
            <a:ext cx="1209871" cy="369332"/>
          </a:xfrm>
          <a:prstGeom prst="rect">
            <a:avLst/>
          </a:prstGeom>
          <a:noFill/>
        </p:spPr>
        <p:txBody>
          <a:bodyPr wrap="square" rtlCol="0">
            <a:spAutoFit/>
          </a:bodyPr>
          <a:lstStyle/>
          <a:p>
            <a:r>
              <a:rPr lang="en-SG" dirty="0">
                <a:solidFill>
                  <a:srgbClr val="FF0000"/>
                </a:solidFill>
              </a:rPr>
              <a:t>67 – 79 ns</a:t>
            </a:r>
          </a:p>
        </p:txBody>
      </p:sp>
      <p:sp>
        <p:nvSpPr>
          <p:cNvPr id="61" name="TextBox 60">
            <a:extLst>
              <a:ext uri="{FF2B5EF4-FFF2-40B4-BE49-F238E27FC236}">
                <a16:creationId xmlns:a16="http://schemas.microsoft.com/office/drawing/2014/main" xmlns="" id="{A00C1311-E84C-44D2-83F0-A8B19770CFB6}"/>
              </a:ext>
            </a:extLst>
          </p:cNvPr>
          <p:cNvSpPr txBox="1"/>
          <p:nvPr/>
        </p:nvSpPr>
        <p:spPr>
          <a:xfrm rot="21099936" flipH="1">
            <a:off x="4217047" y="5298912"/>
            <a:ext cx="1209871" cy="369332"/>
          </a:xfrm>
          <a:prstGeom prst="rect">
            <a:avLst/>
          </a:prstGeom>
          <a:noFill/>
        </p:spPr>
        <p:txBody>
          <a:bodyPr wrap="square" rtlCol="0">
            <a:spAutoFit/>
          </a:bodyPr>
          <a:lstStyle/>
          <a:p>
            <a:r>
              <a:rPr lang="en-SG" dirty="0">
                <a:solidFill>
                  <a:srgbClr val="FF0000"/>
                </a:solidFill>
              </a:rPr>
              <a:t>64 – 77 ns</a:t>
            </a:r>
          </a:p>
        </p:txBody>
      </p:sp>
      <p:sp>
        <p:nvSpPr>
          <p:cNvPr id="62" name="TextBox 61">
            <a:extLst>
              <a:ext uri="{FF2B5EF4-FFF2-40B4-BE49-F238E27FC236}">
                <a16:creationId xmlns:a16="http://schemas.microsoft.com/office/drawing/2014/main" xmlns="" id="{C6A2C291-7E24-4DBB-B36F-1C58E9713B0A}"/>
              </a:ext>
            </a:extLst>
          </p:cNvPr>
          <p:cNvSpPr txBox="1"/>
          <p:nvPr/>
        </p:nvSpPr>
        <p:spPr>
          <a:xfrm>
            <a:off x="3688475" y="3144560"/>
            <a:ext cx="1705216" cy="369332"/>
          </a:xfrm>
          <a:prstGeom prst="rect">
            <a:avLst/>
          </a:prstGeom>
          <a:solidFill>
            <a:schemeClr val="accent2"/>
          </a:solidFill>
          <a:ln>
            <a:solidFill>
              <a:schemeClr val="tx1"/>
            </a:solidFill>
          </a:ln>
        </p:spPr>
        <p:txBody>
          <a:bodyPr wrap="square" rtlCol="0">
            <a:spAutoFit/>
          </a:bodyPr>
          <a:lstStyle/>
          <a:p>
            <a:r>
              <a:rPr lang="en-SG" dirty="0"/>
              <a:t>  Un-accounted</a:t>
            </a:r>
          </a:p>
        </p:txBody>
      </p:sp>
      <p:sp>
        <p:nvSpPr>
          <p:cNvPr id="67" name="TextBox 66">
            <a:extLst>
              <a:ext uri="{FF2B5EF4-FFF2-40B4-BE49-F238E27FC236}">
                <a16:creationId xmlns:a16="http://schemas.microsoft.com/office/drawing/2014/main" xmlns="" id="{43048427-21AF-42E4-90BD-88FA9842AB4B}"/>
              </a:ext>
            </a:extLst>
          </p:cNvPr>
          <p:cNvSpPr txBox="1"/>
          <p:nvPr/>
        </p:nvSpPr>
        <p:spPr>
          <a:xfrm>
            <a:off x="5793778" y="5099567"/>
            <a:ext cx="1453475" cy="369332"/>
          </a:xfrm>
          <a:prstGeom prst="rect">
            <a:avLst/>
          </a:prstGeom>
          <a:noFill/>
        </p:spPr>
        <p:txBody>
          <a:bodyPr wrap="square" rtlCol="0">
            <a:spAutoFit/>
          </a:bodyPr>
          <a:lstStyle/>
          <a:p>
            <a:r>
              <a:rPr lang="en-SG" dirty="0">
                <a:solidFill>
                  <a:srgbClr val="FF0000"/>
                </a:solidFill>
              </a:rPr>
              <a:t>296 – 365 ns</a:t>
            </a:r>
          </a:p>
        </p:txBody>
      </p:sp>
      <p:sp>
        <p:nvSpPr>
          <p:cNvPr id="68" name="TextBox 67">
            <a:extLst>
              <a:ext uri="{FF2B5EF4-FFF2-40B4-BE49-F238E27FC236}">
                <a16:creationId xmlns:a16="http://schemas.microsoft.com/office/drawing/2014/main" xmlns="" id="{EA43833C-8831-4045-A763-3950F7AC5534}"/>
              </a:ext>
            </a:extLst>
          </p:cNvPr>
          <p:cNvSpPr txBox="1"/>
          <p:nvPr/>
        </p:nvSpPr>
        <p:spPr>
          <a:xfrm>
            <a:off x="6021124" y="1457830"/>
            <a:ext cx="1453475" cy="369332"/>
          </a:xfrm>
          <a:prstGeom prst="rect">
            <a:avLst/>
          </a:prstGeom>
          <a:noFill/>
        </p:spPr>
        <p:txBody>
          <a:bodyPr wrap="square" rtlCol="0">
            <a:spAutoFit/>
          </a:bodyPr>
          <a:lstStyle/>
          <a:p>
            <a:r>
              <a:rPr lang="en-SG" dirty="0">
                <a:solidFill>
                  <a:srgbClr val="FF0000"/>
                </a:solidFill>
              </a:rPr>
              <a:t>0 – 57 ns</a:t>
            </a:r>
          </a:p>
        </p:txBody>
      </p:sp>
      <p:sp>
        <p:nvSpPr>
          <p:cNvPr id="72" name="TextBox 71">
            <a:extLst>
              <a:ext uri="{FF2B5EF4-FFF2-40B4-BE49-F238E27FC236}">
                <a16:creationId xmlns:a16="http://schemas.microsoft.com/office/drawing/2014/main" xmlns="" id="{7965579C-CD6E-42C6-BD42-B7452E3A5253}"/>
              </a:ext>
            </a:extLst>
          </p:cNvPr>
          <p:cNvSpPr txBox="1"/>
          <p:nvPr/>
        </p:nvSpPr>
        <p:spPr>
          <a:xfrm flipH="1">
            <a:off x="9058129" y="4131059"/>
            <a:ext cx="1422021" cy="1015663"/>
          </a:xfrm>
          <a:prstGeom prst="rect">
            <a:avLst/>
          </a:prstGeom>
          <a:noFill/>
        </p:spPr>
        <p:txBody>
          <a:bodyPr wrap="square" rtlCol="0">
            <a:spAutoFit/>
          </a:bodyPr>
          <a:lstStyle/>
          <a:p>
            <a:r>
              <a:rPr lang="en-SG" sz="2000" b="1" dirty="0">
                <a:solidFill>
                  <a:srgbClr val="0070C0"/>
                </a:solidFill>
              </a:rPr>
              <a:t>Embed Timings in packet</a:t>
            </a:r>
          </a:p>
        </p:txBody>
      </p:sp>
      <p:sp>
        <p:nvSpPr>
          <p:cNvPr id="4" name="Oval 3"/>
          <p:cNvSpPr/>
          <p:nvPr/>
        </p:nvSpPr>
        <p:spPr>
          <a:xfrm>
            <a:off x="6156181" y="185737"/>
            <a:ext cx="5937106" cy="6448425"/>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TextBox 35">
            <a:extLst>
              <a:ext uri="{FF2B5EF4-FFF2-40B4-BE49-F238E27FC236}">
                <a16:creationId xmlns:a16="http://schemas.microsoft.com/office/drawing/2014/main" xmlns="" id="{24576A75-641B-4646-8CE0-8C8BEBCB0923}"/>
              </a:ext>
            </a:extLst>
          </p:cNvPr>
          <p:cNvSpPr txBox="1"/>
          <p:nvPr/>
        </p:nvSpPr>
        <p:spPr>
          <a:xfrm flipH="1">
            <a:off x="2957511" y="6142157"/>
            <a:ext cx="2424070" cy="375085"/>
          </a:xfrm>
          <a:prstGeom prst="rect">
            <a:avLst/>
          </a:prstGeom>
          <a:noFill/>
        </p:spPr>
        <p:txBody>
          <a:bodyPr wrap="square" rtlCol="0">
            <a:spAutoFit/>
          </a:bodyPr>
          <a:lstStyle/>
          <a:p>
            <a:r>
              <a:rPr lang="en-SG" dirty="0">
                <a:solidFill>
                  <a:srgbClr val="0070C0"/>
                </a:solidFill>
              </a:rPr>
              <a:t>Response Received</a:t>
            </a:r>
          </a:p>
        </p:txBody>
      </p:sp>
      <p:sp>
        <p:nvSpPr>
          <p:cNvPr id="64" name="TextBox 70">
            <a:extLst>
              <a:ext uri="{FF2B5EF4-FFF2-40B4-BE49-F238E27FC236}">
                <a16:creationId xmlns:a16="http://schemas.microsoft.com/office/drawing/2014/main" xmlns="" id="{670BD098-4821-4295-A15A-0E79007CD5B5}"/>
              </a:ext>
            </a:extLst>
          </p:cNvPr>
          <p:cNvSpPr txBox="1"/>
          <p:nvPr/>
        </p:nvSpPr>
        <p:spPr>
          <a:xfrm flipH="1">
            <a:off x="2957512" y="6511489"/>
            <a:ext cx="2424070" cy="375085"/>
          </a:xfrm>
          <a:prstGeom prst="rect">
            <a:avLst/>
          </a:prstGeom>
          <a:noFill/>
        </p:spPr>
        <p:txBody>
          <a:bodyPr wrap="square" rtlCol="0">
            <a:spAutoFit/>
          </a:bodyPr>
          <a:lstStyle/>
          <a:p>
            <a:r>
              <a:rPr lang="en-SG" dirty="0" err="1">
                <a:solidFill>
                  <a:srgbClr val="0070C0"/>
                </a:solidFill>
              </a:rPr>
              <a:t>Analyze</a:t>
            </a:r>
            <a:r>
              <a:rPr lang="en-SG" dirty="0">
                <a:solidFill>
                  <a:srgbClr val="0070C0"/>
                </a:solidFill>
              </a:rPr>
              <a:t> the timings</a:t>
            </a:r>
          </a:p>
        </p:txBody>
      </p:sp>
    </p:spTree>
    <p:extLst>
      <p:ext uri="{BB962C8B-B14F-4D97-AF65-F5344CB8AC3E}">
        <p14:creationId xmlns:p14="http://schemas.microsoft.com/office/powerpoint/2010/main" val="248482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par>
                          <p:cTn id="9" fill="hold">
                            <p:stCondLst>
                              <p:cond delay="0"/>
                            </p:stCondLst>
                            <p:childTnLst>
                              <p:par>
                                <p:cTn id="10" presetID="0" presetClass="path" presetSubtype="0" accel="50000" decel="50000" fill="hold" grpId="0" nodeType="afterEffect">
                                  <p:stCondLst>
                                    <p:cond delay="0"/>
                                  </p:stCondLst>
                                  <p:childTnLst>
                                    <p:animMotion origin="layout" path="M -3.75E-6 -2.22222E-6 L -3.75E-6 0.04908 " pathEditMode="relative" rAng="0" ptsTypes="AA">
                                      <p:cBhvr>
                                        <p:cTn id="11" dur="500" fill="hold"/>
                                        <p:tgtEl>
                                          <p:spTgt spid="2"/>
                                        </p:tgtEl>
                                        <p:attrNameLst>
                                          <p:attrName>ppt_x</p:attrName>
                                          <p:attrName>ppt_y</p:attrName>
                                        </p:attrNameLst>
                                      </p:cBhvr>
                                      <p:rCtr x="0" y="2454"/>
                                    </p:animMotion>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0" presetClass="path" presetSubtype="0" accel="50000" decel="50000" fill="hold" grpId="1" nodeType="withEffect">
                                  <p:stCondLst>
                                    <p:cond delay="0"/>
                                  </p:stCondLst>
                                  <p:childTnLst>
                                    <p:animMotion origin="layout" path="M 0.00105 0.04931 L 0.39857 0.10209 " pathEditMode="relative" rAng="0" ptsTypes="AA">
                                      <p:cBhvr>
                                        <p:cTn id="20" dur="1000" fill="hold"/>
                                        <p:tgtEl>
                                          <p:spTgt spid="2"/>
                                        </p:tgtEl>
                                        <p:attrNameLst>
                                          <p:attrName>ppt_x</p:attrName>
                                          <p:attrName>ppt_y</p:attrName>
                                        </p:attrNameLst>
                                      </p:cBhvr>
                                      <p:rCtr x="19870" y="2639"/>
                                    </p:animMotion>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000"/>
                            </p:stCondLst>
                            <p:childTnLst>
                              <p:par>
                                <p:cTn id="29" presetID="0" presetClass="path" presetSubtype="0" accel="50000" decel="50000" fill="hold" grpId="2" nodeType="afterEffect">
                                  <p:stCondLst>
                                    <p:cond delay="0"/>
                                  </p:stCondLst>
                                  <p:childTnLst>
                                    <p:animMotion origin="layout" path="M 0.39857 0.10209 L 0.39974 0.24491 " pathEditMode="relative" rAng="0" ptsTypes="AA">
                                      <p:cBhvr>
                                        <p:cTn id="30" dur="500" fill="hold"/>
                                        <p:tgtEl>
                                          <p:spTgt spid="2"/>
                                        </p:tgtEl>
                                        <p:attrNameLst>
                                          <p:attrName>ppt_x</p:attrName>
                                          <p:attrName>ppt_y</p:attrName>
                                        </p:attrNameLst>
                                      </p:cBhvr>
                                      <p:rCtr x="52" y="7130"/>
                                    </p:animMotion>
                                  </p:childTnLst>
                                </p:cTn>
                              </p:par>
                            </p:childTnLst>
                          </p:cTn>
                        </p:par>
                        <p:par>
                          <p:cTn id="31" fill="hold">
                            <p:stCondLst>
                              <p:cond delay="2500"/>
                            </p:stCondLst>
                            <p:childTnLst>
                              <p:par>
                                <p:cTn id="32" presetID="0" presetClass="path" presetSubtype="0" accel="50000" decel="50000" fill="hold" grpId="3" nodeType="afterEffect">
                                  <p:stCondLst>
                                    <p:cond delay="0"/>
                                  </p:stCondLst>
                                  <p:childTnLst>
                                    <p:animMotion origin="layout" path="M 0.39974 0.24491 L 0.39974 0.51019 L 0.39974 0.51181 " pathEditMode="relative" rAng="0" ptsTypes="AAA">
                                      <p:cBhvr>
                                        <p:cTn id="33" dur="500" fill="hold"/>
                                        <p:tgtEl>
                                          <p:spTgt spid="2"/>
                                        </p:tgtEl>
                                        <p:attrNameLst>
                                          <p:attrName>ppt_x</p:attrName>
                                          <p:attrName>ppt_y</p:attrName>
                                        </p:attrNameLst>
                                      </p:cBhvr>
                                      <p:rCtr x="0" y="13333"/>
                                    </p:animMotion>
                                  </p:childTnLst>
                                </p:cTn>
                              </p:par>
                            </p:childTnLst>
                          </p:cTn>
                        </p:par>
                        <p:par>
                          <p:cTn id="34" fill="hold">
                            <p:stCondLst>
                              <p:cond delay="3000"/>
                            </p:stCondLst>
                            <p:childTnLst>
                              <p:par>
                                <p:cTn id="35" presetID="0" presetClass="path" presetSubtype="0" accel="50000" decel="50000" fill="hold" grpId="4" nodeType="afterEffect">
                                  <p:stCondLst>
                                    <p:cond delay="0"/>
                                  </p:stCondLst>
                                  <p:childTnLst>
                                    <p:animMotion origin="layout" path="M 0.40026 0.64908 L 0.40209 0.73727 " pathEditMode="relative" rAng="0" ptsTypes="AA">
                                      <p:cBhvr>
                                        <p:cTn id="36" dur="500" fill="hold"/>
                                        <p:tgtEl>
                                          <p:spTgt spid="2"/>
                                        </p:tgtEl>
                                        <p:attrNameLst>
                                          <p:attrName>ppt_x</p:attrName>
                                          <p:attrName>ppt_y</p:attrName>
                                        </p:attrNameLst>
                                      </p:cBhvr>
                                      <p:rCtr x="91" y="4398"/>
                                    </p:animMotion>
                                  </p:childTnLst>
                                </p:cTn>
                              </p:par>
                            </p:childTnLst>
                          </p:cTn>
                        </p:par>
                        <p:par>
                          <p:cTn id="37" fill="hold">
                            <p:stCondLst>
                              <p:cond delay="3500"/>
                            </p:stCondLst>
                            <p:childTnLst>
                              <p:par>
                                <p:cTn id="38" presetID="0" presetClass="path" presetSubtype="0" accel="50000" decel="50000" fill="hold" grpId="5" nodeType="afterEffect">
                                  <p:stCondLst>
                                    <p:cond delay="0"/>
                                  </p:stCondLst>
                                  <p:childTnLst>
                                    <p:animMotion origin="layout" path="M 0.40209 0.73727 L -0.00377 0.82547 " pathEditMode="relative" rAng="0" ptsTypes="AA">
                                      <p:cBhvr>
                                        <p:cTn id="39" dur="1000" fill="hold"/>
                                        <p:tgtEl>
                                          <p:spTgt spid="2"/>
                                        </p:tgtEl>
                                        <p:attrNameLst>
                                          <p:attrName>ppt_x</p:attrName>
                                          <p:attrName>ppt_y</p:attrName>
                                        </p:attrNameLst>
                                      </p:cBhvr>
                                      <p:rCtr x="-20299" y="4398"/>
                                    </p:animMotion>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500"/>
                                        <p:tgtEl>
                                          <p:spTgt spid="2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right)">
                                      <p:cBhvr>
                                        <p:cTn id="46" dur="500"/>
                                        <p:tgtEl>
                                          <p:spTgt spid="38"/>
                                        </p:tgtEl>
                                      </p:cBhvr>
                                    </p:animEffect>
                                  </p:childTnLst>
                                </p:cTn>
                              </p:par>
                            </p:childTnLst>
                          </p:cTn>
                        </p:par>
                        <p:par>
                          <p:cTn id="47" fill="hold">
                            <p:stCondLst>
                              <p:cond delay="5000"/>
                            </p:stCondLst>
                            <p:childTnLst>
                              <p:par>
                                <p:cTn id="48" presetID="0" presetClass="path" presetSubtype="0" accel="50000" decel="50000" fill="hold" grpId="6" nodeType="afterEffect">
                                  <p:stCondLst>
                                    <p:cond delay="0"/>
                                  </p:stCondLst>
                                  <p:childTnLst>
                                    <p:animMotion origin="layout" path="M -0.00377 0.82547 L -0.00286 0.89144 " pathEditMode="relative" rAng="0" ptsTypes="AA">
                                      <p:cBhvr>
                                        <p:cTn id="49" dur="500" fill="hold"/>
                                        <p:tgtEl>
                                          <p:spTgt spid="2"/>
                                        </p:tgtEl>
                                        <p:attrNameLst>
                                          <p:attrName>ppt_x</p:attrName>
                                          <p:attrName>ppt_y</p:attrName>
                                        </p:attrNameLst>
                                      </p:cBhvr>
                                      <p:rCtr x="39" y="3287"/>
                                    </p:animMotion>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7"/>
                                        </p:tgtEl>
                                        <p:attrNameLst>
                                          <p:attrName>style.visibility</p:attrName>
                                        </p:attrNameLst>
                                      </p:cBhvr>
                                      <p:to>
                                        <p:strVal val="visible"/>
                                      </p:to>
                                    </p:set>
                                  </p:childTnLst>
                                </p:cTn>
                              </p:par>
                              <p:par>
                                <p:cTn id="58" presetID="1" presetClass="emph" presetSubtype="2" repeatCount="indefinite" fill="hold" nodeType="withEffect">
                                  <p:stCondLst>
                                    <p:cond delay="0"/>
                                  </p:stCondLst>
                                  <p:endCondLst>
                                    <p:cond evt="onNext" delay="0">
                                      <p:tgtEl>
                                        <p:sldTgt/>
                                      </p:tgtEl>
                                    </p:cond>
                                  </p:endCondLst>
                                  <p:childTnLst>
                                    <p:animClr clrSpc="rgb" dir="cw">
                                      <p:cBhvr>
                                        <p:cTn id="59" dur="1000" fill="hold"/>
                                        <p:tgtEl>
                                          <p:spTgt spid="44"/>
                                        </p:tgtEl>
                                        <p:attrNameLst>
                                          <p:attrName>fillcolor</p:attrName>
                                        </p:attrNameLst>
                                      </p:cBhvr>
                                      <p:to>
                                        <a:srgbClr val="C00000"/>
                                      </p:to>
                                    </p:animClr>
                                    <p:set>
                                      <p:cBhvr>
                                        <p:cTn id="60" dur="1000" fill="hold"/>
                                        <p:tgtEl>
                                          <p:spTgt spid="44"/>
                                        </p:tgtEl>
                                        <p:attrNameLst>
                                          <p:attrName>fill.type</p:attrName>
                                        </p:attrNameLst>
                                      </p:cBhvr>
                                      <p:to>
                                        <p:strVal val="solid"/>
                                      </p:to>
                                    </p:set>
                                    <p:set>
                                      <p:cBhvr>
                                        <p:cTn id="61" dur="1000" fill="hold"/>
                                        <p:tgtEl>
                                          <p:spTgt spid="44"/>
                                        </p:tgtEl>
                                        <p:attrNameLst>
                                          <p:attrName>fill.on</p:attrName>
                                        </p:attrNameLst>
                                      </p:cBhvr>
                                      <p:to>
                                        <p:strVal val="true"/>
                                      </p:to>
                                    </p:set>
                                  </p:childTnLst>
                                </p:cTn>
                              </p:par>
                              <p:par>
                                <p:cTn id="62" presetID="1"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childTnLst>
                                </p:cTn>
                              </p:par>
                              <p:par>
                                <p:cTn id="64" presetID="1" presetClass="emph" presetSubtype="2" repeatCount="indefinite" fill="hold" nodeType="withEffect">
                                  <p:stCondLst>
                                    <p:cond delay="0"/>
                                  </p:stCondLst>
                                  <p:endCondLst>
                                    <p:cond evt="onNext" delay="0">
                                      <p:tgtEl>
                                        <p:sldTgt/>
                                      </p:tgtEl>
                                    </p:cond>
                                  </p:endCondLst>
                                  <p:childTnLst>
                                    <p:animClr clrSpc="rgb" dir="cw">
                                      <p:cBhvr>
                                        <p:cTn id="65" dur="1000" fill="hold"/>
                                        <p:tgtEl>
                                          <p:spTgt spid="3"/>
                                        </p:tgtEl>
                                        <p:attrNameLst>
                                          <p:attrName>fillcolor</p:attrName>
                                        </p:attrNameLst>
                                      </p:cBhvr>
                                      <p:to>
                                        <a:srgbClr val="C00000"/>
                                      </p:to>
                                    </p:animClr>
                                    <p:set>
                                      <p:cBhvr>
                                        <p:cTn id="66" dur="1000" fill="hold"/>
                                        <p:tgtEl>
                                          <p:spTgt spid="3"/>
                                        </p:tgtEl>
                                        <p:attrNameLst>
                                          <p:attrName>fill.type</p:attrName>
                                        </p:attrNameLst>
                                      </p:cBhvr>
                                      <p:to>
                                        <p:strVal val="solid"/>
                                      </p:to>
                                    </p:set>
                                    <p:set>
                                      <p:cBhvr>
                                        <p:cTn id="67" dur="1000" fill="hold"/>
                                        <p:tgtEl>
                                          <p:spTgt spid="3"/>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70" grpId="0" animBg="1"/>
      <p:bldP spid="37" grpId="0"/>
      <p:bldP spid="38" grpId="0"/>
      <p:bldP spid="2" grpId="0" animBg="1"/>
      <p:bldP spid="2" grpId="1" animBg="1"/>
      <p:bldP spid="2" grpId="2" animBg="1"/>
      <p:bldP spid="2" grpId="3" animBg="1"/>
      <p:bldP spid="2" grpId="4" animBg="1"/>
      <p:bldP spid="2" grpId="5" animBg="1"/>
      <p:bldP spid="2" grpId="6" animBg="1"/>
      <p:bldP spid="45" grpId="0"/>
      <p:bldP spid="52" grpId="0"/>
      <p:bldP spid="56" grpId="0"/>
      <p:bldP spid="57" grpId="0"/>
      <p:bldP spid="61" grpId="0"/>
      <p:bldP spid="62" grpId="0" animBg="1"/>
      <p:bldP spid="67" grpId="0"/>
      <p:bldP spid="68"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EEADD477-AC61-406D-8237-3DA55D8DD667}"/>
              </a:ext>
            </a:extLst>
          </p:cNvPr>
          <p:cNvSpPr/>
          <p:nvPr/>
        </p:nvSpPr>
        <p:spPr>
          <a:xfrm>
            <a:off x="7140382" y="4987377"/>
            <a:ext cx="108703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 </a:t>
            </a:r>
            <a:r>
              <a:rPr lang="en-SG" dirty="0" err="1"/>
              <a:t>Deparser</a:t>
            </a:r>
            <a:r>
              <a:rPr lang="en-SG" dirty="0"/>
              <a:t> &amp; Mac</a:t>
            </a:r>
          </a:p>
        </p:txBody>
      </p:sp>
      <p:cxnSp>
        <p:nvCxnSpPr>
          <p:cNvPr id="32" name="Straight Connector 31">
            <a:extLst>
              <a:ext uri="{FF2B5EF4-FFF2-40B4-BE49-F238E27FC236}">
                <a16:creationId xmlns:a16="http://schemas.microsoft.com/office/drawing/2014/main" xmlns="" id="{6BE1E9A4-36C5-4D43-9152-8525A5B2927E}"/>
              </a:ext>
            </a:extLst>
          </p:cNvPr>
          <p:cNvCxnSpPr>
            <a:cxnSpLocks/>
          </p:cNvCxnSpPr>
          <p:nvPr/>
        </p:nvCxnSpPr>
        <p:spPr>
          <a:xfrm flipH="1">
            <a:off x="2522036" y="76455"/>
            <a:ext cx="11384" cy="6781545"/>
          </a:xfrm>
          <a:prstGeom prst="line">
            <a:avLst/>
          </a:prstGeom>
          <a:ln>
            <a:prstDash val="lgDash"/>
          </a:ln>
        </p:spPr>
        <p:style>
          <a:lnRef idx="3">
            <a:schemeClr val="dk1"/>
          </a:lnRef>
          <a:fillRef idx="0">
            <a:schemeClr val="dk1"/>
          </a:fillRef>
          <a:effectRef idx="2">
            <a:schemeClr val="dk1"/>
          </a:effectRef>
          <a:fontRef idx="minor">
            <a:schemeClr val="tx1"/>
          </a:fontRef>
        </p:style>
      </p:cxnSp>
      <p:pic>
        <p:nvPicPr>
          <p:cNvPr id="66" name="Picture 65">
            <a:extLst>
              <a:ext uri="{FF2B5EF4-FFF2-40B4-BE49-F238E27FC236}">
                <a16:creationId xmlns:a16="http://schemas.microsoft.com/office/drawing/2014/main" xmlns="" id="{86E6983E-05E4-48BF-9B34-52E4CB84B769}"/>
              </a:ext>
            </a:extLst>
          </p:cNvPr>
          <p:cNvPicPr>
            <a:picLocks noChangeAspect="1"/>
          </p:cNvPicPr>
          <p:nvPr/>
        </p:nvPicPr>
        <p:blipFill rotWithShape="1">
          <a:blip r:embed="rId3"/>
          <a:srcRect r="64257" b="56998"/>
          <a:stretch/>
        </p:blipFill>
        <p:spPr>
          <a:xfrm>
            <a:off x="409558" y="6020990"/>
            <a:ext cx="2087275" cy="728249"/>
          </a:xfrm>
          <a:prstGeom prst="rect">
            <a:avLst/>
          </a:prstGeom>
        </p:spPr>
      </p:pic>
      <p:cxnSp>
        <p:nvCxnSpPr>
          <p:cNvPr id="13" name="Straight Connector 12">
            <a:extLst>
              <a:ext uri="{FF2B5EF4-FFF2-40B4-BE49-F238E27FC236}">
                <a16:creationId xmlns:a16="http://schemas.microsoft.com/office/drawing/2014/main" xmlns="" id="{43F2345D-CC52-4882-A4B5-CF4C5487134F}"/>
              </a:ext>
            </a:extLst>
          </p:cNvPr>
          <p:cNvCxnSpPr/>
          <p:nvPr/>
        </p:nvCxnSpPr>
        <p:spPr>
          <a:xfrm flipH="1">
            <a:off x="2149681" y="934068"/>
            <a:ext cx="35484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xmlns="" id="{B9B2AA8D-CC1A-403B-9B72-07C120BE213F}"/>
              </a:ext>
            </a:extLst>
          </p:cNvPr>
          <p:cNvCxnSpPr>
            <a:cxnSpLocks/>
          </p:cNvCxnSpPr>
          <p:nvPr/>
        </p:nvCxnSpPr>
        <p:spPr>
          <a:xfrm flipH="1">
            <a:off x="2504524" y="5637889"/>
            <a:ext cx="5163216" cy="6051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xmlns="" id="{E1CEC994-E7D0-4DEC-BD15-D3AA21D2BAB6}"/>
              </a:ext>
            </a:extLst>
          </p:cNvPr>
          <p:cNvSpPr txBox="1"/>
          <p:nvPr/>
        </p:nvSpPr>
        <p:spPr>
          <a:xfrm rot="234567" flipH="1">
            <a:off x="3908515" y="799178"/>
            <a:ext cx="2102464" cy="369332"/>
          </a:xfrm>
          <a:prstGeom prst="rect">
            <a:avLst/>
          </a:prstGeom>
          <a:noFill/>
        </p:spPr>
        <p:txBody>
          <a:bodyPr wrap="square" rtlCol="0">
            <a:spAutoFit/>
          </a:bodyPr>
          <a:lstStyle/>
          <a:p>
            <a:r>
              <a:rPr lang="en-SG" b="1" dirty="0">
                <a:solidFill>
                  <a:srgbClr val="0070C0"/>
                </a:solidFill>
              </a:rPr>
              <a:t>Request Wire Delay</a:t>
            </a:r>
          </a:p>
        </p:txBody>
      </p:sp>
      <p:sp>
        <p:nvSpPr>
          <p:cNvPr id="38" name="TextBox 37">
            <a:extLst>
              <a:ext uri="{FF2B5EF4-FFF2-40B4-BE49-F238E27FC236}">
                <a16:creationId xmlns:a16="http://schemas.microsoft.com/office/drawing/2014/main" xmlns="" id="{97D5FA9F-F089-46C0-8C9A-CDACE44C96FD}"/>
              </a:ext>
            </a:extLst>
          </p:cNvPr>
          <p:cNvSpPr txBox="1"/>
          <p:nvPr/>
        </p:nvSpPr>
        <p:spPr>
          <a:xfrm rot="21154671" flipH="1">
            <a:off x="3973277" y="5591928"/>
            <a:ext cx="1928734" cy="369332"/>
          </a:xfrm>
          <a:prstGeom prst="rect">
            <a:avLst/>
          </a:prstGeom>
          <a:noFill/>
        </p:spPr>
        <p:txBody>
          <a:bodyPr wrap="square" rtlCol="0">
            <a:spAutoFit/>
          </a:bodyPr>
          <a:lstStyle/>
          <a:p>
            <a:r>
              <a:rPr lang="en-SG" b="1" dirty="0">
                <a:solidFill>
                  <a:srgbClr val="0070C0"/>
                </a:solidFill>
              </a:rPr>
              <a:t>Reply Wire Delay</a:t>
            </a:r>
          </a:p>
        </p:txBody>
      </p:sp>
      <p:sp>
        <p:nvSpPr>
          <p:cNvPr id="29" name="TextBox 28">
            <a:extLst>
              <a:ext uri="{FF2B5EF4-FFF2-40B4-BE49-F238E27FC236}">
                <a16:creationId xmlns:a16="http://schemas.microsoft.com/office/drawing/2014/main" xmlns="" id="{DCE11C68-D12F-4EAF-AEA7-4046107EB811}"/>
              </a:ext>
            </a:extLst>
          </p:cNvPr>
          <p:cNvSpPr txBox="1"/>
          <p:nvPr/>
        </p:nvSpPr>
        <p:spPr>
          <a:xfrm flipH="1">
            <a:off x="793441" y="1389363"/>
            <a:ext cx="1603122" cy="369332"/>
          </a:xfrm>
          <a:prstGeom prst="rect">
            <a:avLst/>
          </a:prstGeom>
          <a:noFill/>
        </p:spPr>
        <p:txBody>
          <a:bodyPr wrap="square" rtlCol="0">
            <a:spAutoFit/>
          </a:bodyPr>
          <a:lstStyle/>
          <a:p>
            <a:r>
              <a:rPr lang="en-SG" b="1" dirty="0"/>
              <a:t>SW1 : Client</a:t>
            </a:r>
          </a:p>
        </p:txBody>
      </p:sp>
      <p:sp>
        <p:nvSpPr>
          <p:cNvPr id="30" name="TextBox 29">
            <a:extLst>
              <a:ext uri="{FF2B5EF4-FFF2-40B4-BE49-F238E27FC236}">
                <a16:creationId xmlns:a16="http://schemas.microsoft.com/office/drawing/2014/main" xmlns="" id="{9AD74579-FB5A-4243-83A8-48B96B6E7762}"/>
              </a:ext>
            </a:extLst>
          </p:cNvPr>
          <p:cNvSpPr txBox="1"/>
          <p:nvPr/>
        </p:nvSpPr>
        <p:spPr>
          <a:xfrm flipH="1">
            <a:off x="9869091" y="2339209"/>
            <a:ext cx="1738826" cy="369332"/>
          </a:xfrm>
          <a:prstGeom prst="rect">
            <a:avLst/>
          </a:prstGeom>
          <a:noFill/>
        </p:spPr>
        <p:txBody>
          <a:bodyPr wrap="square" rtlCol="0">
            <a:spAutoFit/>
          </a:bodyPr>
          <a:lstStyle/>
          <a:p>
            <a:r>
              <a:rPr lang="en-SG" b="1" dirty="0"/>
              <a:t>SW2 : Server</a:t>
            </a:r>
          </a:p>
        </p:txBody>
      </p:sp>
      <p:sp>
        <p:nvSpPr>
          <p:cNvPr id="2" name="Rectangle: Rounded Corners 1">
            <a:extLst>
              <a:ext uri="{FF2B5EF4-FFF2-40B4-BE49-F238E27FC236}">
                <a16:creationId xmlns:a16="http://schemas.microsoft.com/office/drawing/2014/main" xmlns="" id="{D7A15F3D-2545-472E-BBDF-F4977ADB55A8}"/>
              </a:ext>
            </a:extLst>
          </p:cNvPr>
          <p:cNvSpPr/>
          <p:nvPr/>
        </p:nvSpPr>
        <p:spPr>
          <a:xfrm>
            <a:off x="2544809" y="456539"/>
            <a:ext cx="454886" cy="24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Slide Number Placeholder 59">
            <a:extLst>
              <a:ext uri="{FF2B5EF4-FFF2-40B4-BE49-F238E27FC236}">
                <a16:creationId xmlns:a16="http://schemas.microsoft.com/office/drawing/2014/main" xmlns="" id="{C14CEA2C-6598-47B9-84EE-453E42156302}"/>
              </a:ext>
            </a:extLst>
          </p:cNvPr>
          <p:cNvSpPr>
            <a:spLocks noGrp="1"/>
          </p:cNvSpPr>
          <p:nvPr>
            <p:ph type="sldNum" sz="quarter" idx="12"/>
          </p:nvPr>
        </p:nvSpPr>
        <p:spPr>
          <a:xfrm>
            <a:off x="7913731" y="3175"/>
            <a:ext cx="2743200" cy="365125"/>
          </a:xfrm>
        </p:spPr>
        <p:txBody>
          <a:bodyPr/>
          <a:lstStyle/>
          <a:p>
            <a:fld id="{729CC8A8-141D-466A-B534-BFE7B6828A11}" type="slidenum">
              <a:rPr lang="en-SG" smtClean="0"/>
              <a:t>14</a:t>
            </a:fld>
            <a:endParaRPr lang="en-SG"/>
          </a:p>
        </p:txBody>
      </p:sp>
      <p:sp>
        <p:nvSpPr>
          <p:cNvPr id="45" name="TextBox 44">
            <a:extLst>
              <a:ext uri="{FF2B5EF4-FFF2-40B4-BE49-F238E27FC236}">
                <a16:creationId xmlns:a16="http://schemas.microsoft.com/office/drawing/2014/main" xmlns="" id="{DA7A3E85-B956-4CA8-B020-DD499B870CBA}"/>
              </a:ext>
            </a:extLst>
          </p:cNvPr>
          <p:cNvSpPr txBox="1"/>
          <p:nvPr/>
        </p:nvSpPr>
        <p:spPr>
          <a:xfrm flipH="1">
            <a:off x="2484034" y="986958"/>
            <a:ext cx="1856164" cy="369332"/>
          </a:xfrm>
          <a:prstGeom prst="rect">
            <a:avLst/>
          </a:prstGeom>
          <a:noFill/>
        </p:spPr>
        <p:txBody>
          <a:bodyPr wrap="square" rtlCol="0">
            <a:spAutoFit/>
          </a:bodyPr>
          <a:lstStyle/>
          <a:p>
            <a:r>
              <a:rPr lang="en-SG" dirty="0">
                <a:solidFill>
                  <a:srgbClr val="0070C0"/>
                </a:solidFill>
              </a:rPr>
              <a:t>Send Request</a:t>
            </a:r>
          </a:p>
        </p:txBody>
      </p:sp>
      <p:pic>
        <p:nvPicPr>
          <p:cNvPr id="59" name="Picture 58">
            <a:extLst>
              <a:ext uri="{FF2B5EF4-FFF2-40B4-BE49-F238E27FC236}">
                <a16:creationId xmlns:a16="http://schemas.microsoft.com/office/drawing/2014/main" xmlns="" id="{424C4B3A-0758-4A78-9AE7-621D763A64DC}"/>
              </a:ext>
            </a:extLst>
          </p:cNvPr>
          <p:cNvPicPr>
            <a:picLocks noChangeAspect="1"/>
          </p:cNvPicPr>
          <p:nvPr/>
        </p:nvPicPr>
        <p:blipFill rotWithShape="1">
          <a:blip r:embed="rId3"/>
          <a:srcRect r="64257" b="56998"/>
          <a:stretch/>
        </p:blipFill>
        <p:spPr>
          <a:xfrm>
            <a:off x="428374" y="755571"/>
            <a:ext cx="2087275" cy="728249"/>
          </a:xfrm>
          <a:prstGeom prst="rect">
            <a:avLst/>
          </a:prstGeom>
        </p:spPr>
      </p:pic>
      <p:sp>
        <p:nvSpPr>
          <p:cNvPr id="31" name="TextBox 30">
            <a:extLst>
              <a:ext uri="{FF2B5EF4-FFF2-40B4-BE49-F238E27FC236}">
                <a16:creationId xmlns:a16="http://schemas.microsoft.com/office/drawing/2014/main" xmlns="" id="{2BFFD752-DE23-4DB7-A953-227BB670709B}"/>
              </a:ext>
            </a:extLst>
          </p:cNvPr>
          <p:cNvSpPr txBox="1"/>
          <p:nvPr/>
        </p:nvSpPr>
        <p:spPr>
          <a:xfrm flipH="1">
            <a:off x="772082" y="5637889"/>
            <a:ext cx="1603122" cy="369332"/>
          </a:xfrm>
          <a:prstGeom prst="rect">
            <a:avLst/>
          </a:prstGeom>
          <a:noFill/>
        </p:spPr>
        <p:txBody>
          <a:bodyPr wrap="square" rtlCol="0">
            <a:spAutoFit/>
          </a:bodyPr>
          <a:lstStyle/>
          <a:p>
            <a:r>
              <a:rPr lang="en-SG" b="1" dirty="0"/>
              <a:t>SW1 : Client</a:t>
            </a:r>
          </a:p>
        </p:txBody>
      </p:sp>
      <p:cxnSp>
        <p:nvCxnSpPr>
          <p:cNvPr id="21" name="Straight Arrow Connector 20">
            <a:extLst>
              <a:ext uri="{FF2B5EF4-FFF2-40B4-BE49-F238E27FC236}">
                <a16:creationId xmlns:a16="http://schemas.microsoft.com/office/drawing/2014/main" xmlns="" id="{5E843321-13D7-4B02-BD11-F9E5D4AB4210}"/>
              </a:ext>
            </a:extLst>
          </p:cNvPr>
          <p:cNvCxnSpPr>
            <a:cxnSpLocks/>
            <a:endCxn id="3" idx="0"/>
          </p:cNvCxnSpPr>
          <p:nvPr/>
        </p:nvCxnSpPr>
        <p:spPr>
          <a:xfrm>
            <a:off x="2497699" y="934068"/>
            <a:ext cx="5160363" cy="3852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TextBox 63">
            <a:extLst>
              <a:ext uri="{FF2B5EF4-FFF2-40B4-BE49-F238E27FC236}">
                <a16:creationId xmlns:a16="http://schemas.microsoft.com/office/drawing/2014/main" xmlns="" id="{49A3A978-96E6-412B-A726-B7A33476F9C6}"/>
              </a:ext>
            </a:extLst>
          </p:cNvPr>
          <p:cNvSpPr txBox="1"/>
          <p:nvPr/>
        </p:nvSpPr>
        <p:spPr>
          <a:xfrm flipH="1">
            <a:off x="9058129" y="4131059"/>
            <a:ext cx="1422021" cy="1015663"/>
          </a:xfrm>
          <a:prstGeom prst="rect">
            <a:avLst/>
          </a:prstGeom>
          <a:noFill/>
        </p:spPr>
        <p:txBody>
          <a:bodyPr wrap="square" rtlCol="0">
            <a:spAutoFit/>
          </a:bodyPr>
          <a:lstStyle/>
          <a:p>
            <a:r>
              <a:rPr lang="en-SG" sz="2000" b="1" dirty="0">
                <a:solidFill>
                  <a:srgbClr val="0070C0"/>
                </a:solidFill>
              </a:rPr>
              <a:t>Embed Timings in packet</a:t>
            </a:r>
          </a:p>
        </p:txBody>
      </p:sp>
      <p:sp>
        <p:nvSpPr>
          <p:cNvPr id="3" name="Rectangle 2">
            <a:extLst>
              <a:ext uri="{FF2B5EF4-FFF2-40B4-BE49-F238E27FC236}">
                <a16:creationId xmlns:a16="http://schemas.microsoft.com/office/drawing/2014/main" xmlns="" id="{1EF2DA36-DA01-4252-9B62-26A011E27EF5}"/>
              </a:ext>
            </a:extLst>
          </p:cNvPr>
          <p:cNvSpPr/>
          <p:nvPr/>
        </p:nvSpPr>
        <p:spPr>
          <a:xfrm>
            <a:off x="7114544" y="1319331"/>
            <a:ext cx="1087035" cy="6463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SG" dirty="0"/>
              <a:t>Mac &amp; Parser</a:t>
            </a:r>
          </a:p>
        </p:txBody>
      </p:sp>
      <p:sp>
        <p:nvSpPr>
          <p:cNvPr id="41" name="Rectangle 40">
            <a:extLst>
              <a:ext uri="{FF2B5EF4-FFF2-40B4-BE49-F238E27FC236}">
                <a16:creationId xmlns:a16="http://schemas.microsoft.com/office/drawing/2014/main" xmlns="" id="{DA66F824-7042-4FB7-8DA0-FD5DEC717232}"/>
              </a:ext>
            </a:extLst>
          </p:cNvPr>
          <p:cNvSpPr/>
          <p:nvPr/>
        </p:nvSpPr>
        <p:spPr>
          <a:xfrm>
            <a:off x="7006687" y="2254024"/>
            <a:ext cx="131536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Ingress Pipeline</a:t>
            </a:r>
          </a:p>
        </p:txBody>
      </p:sp>
      <p:sp>
        <p:nvSpPr>
          <p:cNvPr id="42" name="Rectangle 41">
            <a:extLst>
              <a:ext uri="{FF2B5EF4-FFF2-40B4-BE49-F238E27FC236}">
                <a16:creationId xmlns:a16="http://schemas.microsoft.com/office/drawing/2014/main" xmlns="" id="{0AB28B48-D002-4FA6-B2C2-3AB4E7D2AB8B}"/>
              </a:ext>
            </a:extLst>
          </p:cNvPr>
          <p:cNvSpPr/>
          <p:nvPr/>
        </p:nvSpPr>
        <p:spPr>
          <a:xfrm>
            <a:off x="7057015" y="3193373"/>
            <a:ext cx="122322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Queueing Engine</a:t>
            </a:r>
          </a:p>
        </p:txBody>
      </p:sp>
      <p:sp>
        <p:nvSpPr>
          <p:cNvPr id="43" name="Rectangle 42">
            <a:extLst>
              <a:ext uri="{FF2B5EF4-FFF2-40B4-BE49-F238E27FC236}">
                <a16:creationId xmlns:a16="http://schemas.microsoft.com/office/drawing/2014/main" xmlns="" id="{90B01CA5-7647-463A-AFFC-D303AF9661CA}"/>
              </a:ext>
            </a:extLst>
          </p:cNvPr>
          <p:cNvSpPr/>
          <p:nvPr/>
        </p:nvSpPr>
        <p:spPr>
          <a:xfrm>
            <a:off x="7006687" y="4091744"/>
            <a:ext cx="131536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Egress Pipeline</a:t>
            </a:r>
          </a:p>
        </p:txBody>
      </p:sp>
      <p:cxnSp>
        <p:nvCxnSpPr>
          <p:cNvPr id="28" name="Straight Arrow Connector 27">
            <a:extLst>
              <a:ext uri="{FF2B5EF4-FFF2-40B4-BE49-F238E27FC236}">
                <a16:creationId xmlns:a16="http://schemas.microsoft.com/office/drawing/2014/main" xmlns="" id="{EA7BCBA5-7EC8-4549-97F3-8169BB6D5DC4}"/>
              </a:ext>
            </a:extLst>
          </p:cNvPr>
          <p:cNvCxnSpPr>
            <a:cxnSpLocks/>
          </p:cNvCxnSpPr>
          <p:nvPr/>
        </p:nvCxnSpPr>
        <p:spPr>
          <a:xfrm>
            <a:off x="7643774" y="1965662"/>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xmlns="" id="{93D305E4-308D-443E-8CC3-8A42B9B96FEE}"/>
              </a:ext>
            </a:extLst>
          </p:cNvPr>
          <p:cNvCxnSpPr>
            <a:cxnSpLocks/>
          </p:cNvCxnSpPr>
          <p:nvPr/>
        </p:nvCxnSpPr>
        <p:spPr>
          <a:xfrm>
            <a:off x="7643774" y="2906941"/>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xmlns="" id="{47FCE7DC-4661-43FD-8D22-66DCA8E99DAA}"/>
              </a:ext>
            </a:extLst>
          </p:cNvPr>
          <p:cNvCxnSpPr>
            <a:cxnSpLocks/>
          </p:cNvCxnSpPr>
          <p:nvPr/>
        </p:nvCxnSpPr>
        <p:spPr>
          <a:xfrm>
            <a:off x="7650918" y="3818272"/>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xmlns="" id="{817F523D-E581-49DA-AAB0-8CBF56FB6ED5}"/>
              </a:ext>
            </a:extLst>
          </p:cNvPr>
          <p:cNvCxnSpPr>
            <a:cxnSpLocks/>
          </p:cNvCxnSpPr>
          <p:nvPr/>
        </p:nvCxnSpPr>
        <p:spPr>
          <a:xfrm>
            <a:off x="7653451" y="4723787"/>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xmlns="" id="{9C61FD75-FFA9-4EDB-963F-89756F5D8BBF}"/>
              </a:ext>
            </a:extLst>
          </p:cNvPr>
          <p:cNvCxnSpPr/>
          <p:nvPr/>
        </p:nvCxnSpPr>
        <p:spPr>
          <a:xfrm>
            <a:off x="6665115" y="2254024"/>
            <a:ext cx="21288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D9B5AC8-B889-4E3C-B70D-6708FA6D7349}"/>
              </a:ext>
            </a:extLst>
          </p:cNvPr>
          <p:cNvCxnSpPr>
            <a:cxnSpLocks/>
          </p:cNvCxnSpPr>
          <p:nvPr/>
        </p:nvCxnSpPr>
        <p:spPr>
          <a:xfrm>
            <a:off x="6603320" y="4082600"/>
            <a:ext cx="21906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BE7ECD3-9A8D-42E5-BC6B-BE949E753355}"/>
              </a:ext>
            </a:extLst>
          </p:cNvPr>
          <p:cNvCxnSpPr>
            <a:cxnSpLocks/>
          </p:cNvCxnSpPr>
          <p:nvPr/>
        </p:nvCxnSpPr>
        <p:spPr>
          <a:xfrm>
            <a:off x="6915146" y="5637889"/>
            <a:ext cx="14426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B26FE04-70CA-45DF-A403-3C4703049CE1}"/>
              </a:ext>
            </a:extLst>
          </p:cNvPr>
          <p:cNvCxnSpPr>
            <a:cxnSpLocks/>
          </p:cNvCxnSpPr>
          <p:nvPr/>
        </p:nvCxnSpPr>
        <p:spPr>
          <a:xfrm flipV="1">
            <a:off x="6985255" y="1333839"/>
            <a:ext cx="1351082" cy="3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CD2B25D-0B5B-48C0-ACCB-00139C089FA9}"/>
              </a:ext>
            </a:extLst>
          </p:cNvPr>
          <p:cNvSpPr txBox="1"/>
          <p:nvPr/>
        </p:nvSpPr>
        <p:spPr>
          <a:xfrm>
            <a:off x="8280240" y="1201245"/>
            <a:ext cx="1850232" cy="369332"/>
          </a:xfrm>
          <a:prstGeom prst="rect">
            <a:avLst/>
          </a:prstGeom>
          <a:noFill/>
        </p:spPr>
        <p:txBody>
          <a:bodyPr wrap="square" rtlCol="0">
            <a:spAutoFit/>
          </a:bodyPr>
          <a:lstStyle/>
          <a:p>
            <a:r>
              <a:rPr lang="en-SG" dirty="0"/>
              <a:t>Receive Time</a:t>
            </a:r>
          </a:p>
        </p:txBody>
      </p:sp>
      <p:sp>
        <p:nvSpPr>
          <p:cNvPr id="40" name="TextBox 39">
            <a:extLst>
              <a:ext uri="{FF2B5EF4-FFF2-40B4-BE49-F238E27FC236}">
                <a16:creationId xmlns:a16="http://schemas.microsoft.com/office/drawing/2014/main" xmlns="" id="{EF1006FE-1E1B-4545-A89A-006F86CD5313}"/>
              </a:ext>
            </a:extLst>
          </p:cNvPr>
          <p:cNvSpPr txBox="1"/>
          <p:nvPr/>
        </p:nvSpPr>
        <p:spPr>
          <a:xfrm>
            <a:off x="8674474" y="1974104"/>
            <a:ext cx="1850232" cy="369332"/>
          </a:xfrm>
          <a:prstGeom prst="rect">
            <a:avLst/>
          </a:prstGeom>
          <a:noFill/>
        </p:spPr>
        <p:txBody>
          <a:bodyPr wrap="square" rtlCol="0">
            <a:spAutoFit/>
          </a:bodyPr>
          <a:lstStyle/>
          <a:p>
            <a:r>
              <a:rPr lang="en-SG" dirty="0"/>
              <a:t>Ingress Time</a:t>
            </a:r>
          </a:p>
        </p:txBody>
      </p:sp>
      <p:sp>
        <p:nvSpPr>
          <p:cNvPr id="46" name="TextBox 45">
            <a:extLst>
              <a:ext uri="{FF2B5EF4-FFF2-40B4-BE49-F238E27FC236}">
                <a16:creationId xmlns:a16="http://schemas.microsoft.com/office/drawing/2014/main" xmlns="" id="{49065C1F-2326-459E-83EE-9142A723924F}"/>
              </a:ext>
            </a:extLst>
          </p:cNvPr>
          <p:cNvSpPr txBox="1"/>
          <p:nvPr/>
        </p:nvSpPr>
        <p:spPr>
          <a:xfrm>
            <a:off x="8674474" y="3765954"/>
            <a:ext cx="1850232" cy="369332"/>
          </a:xfrm>
          <a:prstGeom prst="rect">
            <a:avLst/>
          </a:prstGeom>
          <a:noFill/>
        </p:spPr>
        <p:txBody>
          <a:bodyPr wrap="square" rtlCol="0">
            <a:spAutoFit/>
          </a:bodyPr>
          <a:lstStyle/>
          <a:p>
            <a:r>
              <a:rPr lang="en-SG" dirty="0"/>
              <a:t>Egress Time</a:t>
            </a:r>
          </a:p>
        </p:txBody>
      </p:sp>
      <p:sp>
        <p:nvSpPr>
          <p:cNvPr id="49" name="TextBox 48">
            <a:extLst>
              <a:ext uri="{FF2B5EF4-FFF2-40B4-BE49-F238E27FC236}">
                <a16:creationId xmlns:a16="http://schemas.microsoft.com/office/drawing/2014/main" xmlns="" id="{6362E875-5EEF-4DF4-B5A6-6DFD8C635995}"/>
              </a:ext>
            </a:extLst>
          </p:cNvPr>
          <p:cNvSpPr txBox="1"/>
          <p:nvPr/>
        </p:nvSpPr>
        <p:spPr>
          <a:xfrm>
            <a:off x="8280240" y="5339495"/>
            <a:ext cx="1850232" cy="369332"/>
          </a:xfrm>
          <a:prstGeom prst="rect">
            <a:avLst/>
          </a:prstGeom>
          <a:noFill/>
        </p:spPr>
        <p:txBody>
          <a:bodyPr wrap="square" rtlCol="0">
            <a:spAutoFit/>
          </a:bodyPr>
          <a:lstStyle/>
          <a:p>
            <a:r>
              <a:rPr lang="en-SG" dirty="0"/>
              <a:t>Transmit Time</a:t>
            </a:r>
          </a:p>
        </p:txBody>
      </p:sp>
      <p:pic>
        <p:nvPicPr>
          <p:cNvPr id="50" name="Picture 49">
            <a:extLst>
              <a:ext uri="{FF2B5EF4-FFF2-40B4-BE49-F238E27FC236}">
                <a16:creationId xmlns:a16="http://schemas.microsoft.com/office/drawing/2014/main" xmlns="" id="{F994C45C-1015-4F9F-B35B-149229DC5A47}"/>
              </a:ext>
            </a:extLst>
          </p:cNvPr>
          <p:cNvPicPr>
            <a:picLocks noChangeAspect="1"/>
          </p:cNvPicPr>
          <p:nvPr/>
        </p:nvPicPr>
        <p:blipFill rotWithShape="1">
          <a:blip r:embed="rId3"/>
          <a:srcRect r="64257" b="56998"/>
          <a:stretch/>
        </p:blipFill>
        <p:spPr>
          <a:xfrm>
            <a:off x="9212079" y="2619130"/>
            <a:ext cx="2701145" cy="942428"/>
          </a:xfrm>
          <a:prstGeom prst="rect">
            <a:avLst/>
          </a:prstGeom>
        </p:spPr>
      </p:pic>
      <p:sp>
        <p:nvSpPr>
          <p:cNvPr id="51" name="TextBox 50">
            <a:extLst>
              <a:ext uri="{FF2B5EF4-FFF2-40B4-BE49-F238E27FC236}">
                <a16:creationId xmlns:a16="http://schemas.microsoft.com/office/drawing/2014/main" xmlns="" id="{5EEFBA70-CE9A-48E5-BD8A-185DC4BE1081}"/>
              </a:ext>
            </a:extLst>
          </p:cNvPr>
          <p:cNvSpPr txBox="1"/>
          <p:nvPr/>
        </p:nvSpPr>
        <p:spPr>
          <a:xfrm rot="16200000">
            <a:off x="1816633" y="2924451"/>
            <a:ext cx="1028700" cy="369332"/>
          </a:xfrm>
          <a:prstGeom prst="rect">
            <a:avLst/>
          </a:prstGeom>
          <a:noFill/>
        </p:spPr>
        <p:txBody>
          <a:bodyPr wrap="square" rtlCol="0">
            <a:spAutoFit/>
          </a:bodyPr>
          <a:lstStyle/>
          <a:p>
            <a:r>
              <a:rPr lang="en-SG" dirty="0"/>
              <a:t>Time</a:t>
            </a:r>
          </a:p>
        </p:txBody>
      </p:sp>
      <p:sp>
        <p:nvSpPr>
          <p:cNvPr id="58" name="TextBox 57">
            <a:extLst>
              <a:ext uri="{FF2B5EF4-FFF2-40B4-BE49-F238E27FC236}">
                <a16:creationId xmlns:a16="http://schemas.microsoft.com/office/drawing/2014/main" xmlns="" id="{6EA53FAB-2F27-44A1-B41A-9F9884AE907B}"/>
              </a:ext>
            </a:extLst>
          </p:cNvPr>
          <p:cNvSpPr txBox="1"/>
          <p:nvPr/>
        </p:nvSpPr>
        <p:spPr>
          <a:xfrm flipH="1">
            <a:off x="3688474" y="-20379"/>
            <a:ext cx="5369655" cy="646331"/>
          </a:xfrm>
          <a:prstGeom prst="rect">
            <a:avLst/>
          </a:prstGeom>
          <a:noFill/>
        </p:spPr>
        <p:txBody>
          <a:bodyPr wrap="square" rtlCol="0">
            <a:spAutoFit/>
          </a:bodyPr>
          <a:lstStyle/>
          <a:p>
            <a:r>
              <a:rPr lang="en-SG" sz="3600" b="1" dirty="0"/>
              <a:t>Cross Traffic : </a:t>
            </a:r>
            <a:r>
              <a:rPr lang="en-SG" sz="3600" b="1" dirty="0" err="1"/>
              <a:t>Linerate</a:t>
            </a:r>
            <a:r>
              <a:rPr lang="en-SG" sz="3600" b="1" dirty="0"/>
              <a:t> 10G</a:t>
            </a:r>
          </a:p>
        </p:txBody>
      </p:sp>
      <p:sp>
        <p:nvSpPr>
          <p:cNvPr id="72" name="Arrow: Down 71">
            <a:extLst>
              <a:ext uri="{FF2B5EF4-FFF2-40B4-BE49-F238E27FC236}">
                <a16:creationId xmlns:a16="http://schemas.microsoft.com/office/drawing/2014/main" xmlns="" id="{B1CC5CB1-79A8-4A9B-BA3A-F3B75694BC14}"/>
              </a:ext>
            </a:extLst>
          </p:cNvPr>
          <p:cNvSpPr/>
          <p:nvPr/>
        </p:nvSpPr>
        <p:spPr>
          <a:xfrm rot="4959566">
            <a:off x="5657085" y="4929772"/>
            <a:ext cx="339681" cy="221655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73" name="TextBox 72">
            <a:extLst>
              <a:ext uri="{FF2B5EF4-FFF2-40B4-BE49-F238E27FC236}">
                <a16:creationId xmlns:a16="http://schemas.microsoft.com/office/drawing/2014/main" xmlns="" id="{DD8C3208-88C0-41F4-B7F1-BD9B14D8DB2D}"/>
              </a:ext>
            </a:extLst>
          </p:cNvPr>
          <p:cNvSpPr txBox="1"/>
          <p:nvPr/>
        </p:nvSpPr>
        <p:spPr>
          <a:xfrm rot="21134958" flipH="1">
            <a:off x="5086937" y="6122969"/>
            <a:ext cx="2220326" cy="369332"/>
          </a:xfrm>
          <a:prstGeom prst="rect">
            <a:avLst/>
          </a:prstGeom>
          <a:noFill/>
        </p:spPr>
        <p:txBody>
          <a:bodyPr wrap="square" rtlCol="0">
            <a:spAutoFit/>
          </a:bodyPr>
          <a:lstStyle/>
          <a:p>
            <a:r>
              <a:rPr lang="en-SG" b="1" dirty="0">
                <a:solidFill>
                  <a:srgbClr val="FF0000"/>
                </a:solidFill>
              </a:rPr>
              <a:t>UDP Traffic = 10G</a:t>
            </a:r>
          </a:p>
        </p:txBody>
      </p:sp>
      <p:sp>
        <p:nvSpPr>
          <p:cNvPr id="74" name="TextBox 73">
            <a:extLst>
              <a:ext uri="{FF2B5EF4-FFF2-40B4-BE49-F238E27FC236}">
                <a16:creationId xmlns:a16="http://schemas.microsoft.com/office/drawing/2014/main" xmlns="" id="{28AFF097-07B7-4B3E-BE24-C13D5BD9A1C6}"/>
              </a:ext>
            </a:extLst>
          </p:cNvPr>
          <p:cNvSpPr txBox="1"/>
          <p:nvPr/>
        </p:nvSpPr>
        <p:spPr>
          <a:xfrm>
            <a:off x="5494345" y="4933895"/>
            <a:ext cx="1453475" cy="369332"/>
          </a:xfrm>
          <a:prstGeom prst="rect">
            <a:avLst/>
          </a:prstGeom>
          <a:noFill/>
        </p:spPr>
        <p:txBody>
          <a:bodyPr wrap="square" rtlCol="0">
            <a:spAutoFit/>
          </a:bodyPr>
          <a:lstStyle/>
          <a:p>
            <a:r>
              <a:rPr lang="en-SG" dirty="0">
                <a:solidFill>
                  <a:srgbClr val="FF0000"/>
                </a:solidFill>
              </a:rPr>
              <a:t>298 – 803 ns</a:t>
            </a:r>
          </a:p>
        </p:txBody>
      </p:sp>
      <p:sp>
        <p:nvSpPr>
          <p:cNvPr id="75" name="Arrow: Down 74">
            <a:extLst>
              <a:ext uri="{FF2B5EF4-FFF2-40B4-BE49-F238E27FC236}">
                <a16:creationId xmlns:a16="http://schemas.microsoft.com/office/drawing/2014/main" xmlns="" id="{1382B446-2A95-4F49-AD9D-D3A7CF89C60C}"/>
              </a:ext>
            </a:extLst>
          </p:cNvPr>
          <p:cNvSpPr/>
          <p:nvPr/>
        </p:nvSpPr>
        <p:spPr>
          <a:xfrm rot="10800000">
            <a:off x="5301119" y="4963856"/>
            <a:ext cx="242834" cy="262763"/>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77" name="TextBox 76">
            <a:extLst>
              <a:ext uri="{FF2B5EF4-FFF2-40B4-BE49-F238E27FC236}">
                <a16:creationId xmlns:a16="http://schemas.microsoft.com/office/drawing/2014/main" xmlns="" id="{A40499AC-3B5B-4C14-A815-C56E0A502591}"/>
              </a:ext>
            </a:extLst>
          </p:cNvPr>
          <p:cNvSpPr txBox="1"/>
          <p:nvPr/>
        </p:nvSpPr>
        <p:spPr>
          <a:xfrm flipH="1">
            <a:off x="-73817" y="3344349"/>
            <a:ext cx="2846069" cy="1077218"/>
          </a:xfrm>
          <a:prstGeom prst="rect">
            <a:avLst/>
          </a:prstGeom>
          <a:noFill/>
        </p:spPr>
        <p:txBody>
          <a:bodyPr wrap="square" rtlCol="0">
            <a:spAutoFit/>
          </a:bodyPr>
          <a:lstStyle/>
          <a:p>
            <a:pPr algn="ctr"/>
            <a:r>
              <a:rPr lang="en-SG" sz="2400" b="1" dirty="0">
                <a:solidFill>
                  <a:srgbClr val="FF0000"/>
                </a:solidFill>
              </a:rPr>
              <a:t>RTT</a:t>
            </a:r>
            <a:r>
              <a:rPr lang="en-SG" sz="2000" b="1" dirty="0">
                <a:solidFill>
                  <a:srgbClr val="FF0000"/>
                </a:solidFill>
              </a:rPr>
              <a:t> </a:t>
            </a:r>
          </a:p>
          <a:p>
            <a:pPr algn="ctr"/>
            <a:r>
              <a:rPr lang="en-SG" sz="2000" b="1" dirty="0">
                <a:solidFill>
                  <a:srgbClr val="FF0000"/>
                </a:solidFill>
              </a:rPr>
              <a:t>1460 – 1976 ns</a:t>
            </a:r>
          </a:p>
          <a:p>
            <a:pPr algn="ctr"/>
            <a:r>
              <a:rPr lang="en-SG" sz="2000" b="1" dirty="0">
                <a:solidFill>
                  <a:srgbClr val="FF0000"/>
                </a:solidFill>
              </a:rPr>
              <a:t>  AVG: 1667 ns</a:t>
            </a:r>
          </a:p>
        </p:txBody>
      </p:sp>
      <p:sp>
        <p:nvSpPr>
          <p:cNvPr id="44" name="TextBox 35">
            <a:extLst>
              <a:ext uri="{FF2B5EF4-FFF2-40B4-BE49-F238E27FC236}">
                <a16:creationId xmlns:a16="http://schemas.microsoft.com/office/drawing/2014/main" xmlns="" id="{7CC56448-40EB-4198-A374-4D2AF182052F}"/>
              </a:ext>
            </a:extLst>
          </p:cNvPr>
          <p:cNvSpPr txBox="1"/>
          <p:nvPr/>
        </p:nvSpPr>
        <p:spPr>
          <a:xfrm flipH="1">
            <a:off x="2957511" y="6142157"/>
            <a:ext cx="2424070" cy="375085"/>
          </a:xfrm>
          <a:prstGeom prst="rect">
            <a:avLst/>
          </a:prstGeom>
          <a:noFill/>
        </p:spPr>
        <p:txBody>
          <a:bodyPr wrap="square" rtlCol="0">
            <a:spAutoFit/>
          </a:bodyPr>
          <a:lstStyle/>
          <a:p>
            <a:r>
              <a:rPr lang="en-SG" dirty="0">
                <a:solidFill>
                  <a:srgbClr val="0070C0"/>
                </a:solidFill>
              </a:rPr>
              <a:t>Response Received</a:t>
            </a:r>
          </a:p>
        </p:txBody>
      </p:sp>
      <p:sp>
        <p:nvSpPr>
          <p:cNvPr id="47" name="TextBox 70">
            <a:extLst>
              <a:ext uri="{FF2B5EF4-FFF2-40B4-BE49-F238E27FC236}">
                <a16:creationId xmlns:a16="http://schemas.microsoft.com/office/drawing/2014/main" xmlns="" id="{9653178C-04D2-40BF-9239-7997C28B71E4}"/>
              </a:ext>
            </a:extLst>
          </p:cNvPr>
          <p:cNvSpPr txBox="1"/>
          <p:nvPr/>
        </p:nvSpPr>
        <p:spPr>
          <a:xfrm flipH="1">
            <a:off x="2957512" y="6511489"/>
            <a:ext cx="2424070" cy="375085"/>
          </a:xfrm>
          <a:prstGeom prst="rect">
            <a:avLst/>
          </a:prstGeom>
          <a:noFill/>
        </p:spPr>
        <p:txBody>
          <a:bodyPr wrap="square" rtlCol="0">
            <a:spAutoFit/>
          </a:bodyPr>
          <a:lstStyle/>
          <a:p>
            <a:r>
              <a:rPr lang="en-SG" dirty="0" err="1">
                <a:solidFill>
                  <a:srgbClr val="0070C0"/>
                </a:solidFill>
              </a:rPr>
              <a:t>Analyze</a:t>
            </a:r>
            <a:r>
              <a:rPr lang="en-SG" dirty="0">
                <a:solidFill>
                  <a:srgbClr val="0070C0"/>
                </a:solidFill>
              </a:rPr>
              <a:t> the timings</a:t>
            </a:r>
          </a:p>
        </p:txBody>
      </p:sp>
    </p:spTree>
    <p:extLst>
      <p:ext uri="{BB962C8B-B14F-4D97-AF65-F5344CB8AC3E}">
        <p14:creationId xmlns:p14="http://schemas.microsoft.com/office/powerpoint/2010/main" val="318403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repeatCount="1000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type="lt">
                                    <p:tmAbs val="0"/>
                                  </p:iterate>
                                  <p:childTnLst>
                                    <p:set>
                                      <p:cBhvr>
                                        <p:cTn id="17" dur="1" fill="hold">
                                          <p:stCondLst>
                                            <p:cond delay="0"/>
                                          </p:stCondLst>
                                        </p:cTn>
                                        <p:tgtEl>
                                          <p:spTgt spid="74"/>
                                        </p:tgtEl>
                                        <p:attrNameLst>
                                          <p:attrName>style.visibility</p:attrName>
                                        </p:attrNameLst>
                                      </p:cBhvr>
                                      <p:to>
                                        <p:strVal val="visible"/>
                                      </p:to>
                                    </p:set>
                                  </p:childTnLst>
                                </p:cTn>
                              </p:par>
                            </p:childTnLst>
                          </p:cTn>
                        </p:par>
                        <p:par>
                          <p:cTn id="18" fill="hold">
                            <p:stCondLst>
                              <p:cond delay="0"/>
                            </p:stCondLst>
                            <p:childTnLst>
                              <p:par>
                                <p:cTn id="19" presetID="15" presetClass="emph" presetSubtype="0" grpId="0" nodeType="afterEffect">
                                  <p:stCondLst>
                                    <p:cond delay="0"/>
                                  </p:stCondLst>
                                  <p:iterate type="lt">
                                    <p:tmAbs val="25"/>
                                  </p:iterate>
                                  <p:childTnLst>
                                    <p:set>
                                      <p:cBhvr override="childStyle">
                                        <p:cTn id="20" dur="indefinite"/>
                                        <p:tgtEl>
                                          <p:spTgt spid="74"/>
                                        </p:tgtEl>
                                        <p:attrNameLst>
                                          <p:attrName>style.fontWeight</p:attrName>
                                        </p:attrNameLst>
                                      </p:cBhvr>
                                      <p:to>
                                        <p:strVal val="bold"/>
                                      </p:to>
                                    </p:set>
                                  </p:childTnLst>
                                </p:cTn>
                              </p:par>
                              <p:par>
                                <p:cTn id="21" presetID="22" presetClass="entr" presetSubtype="4" repeatCount="indefinite"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down)">
                                      <p:cBhvr>
                                        <p:cTn id="23" dur="500"/>
                                        <p:tgtEl>
                                          <p:spTgt spid="75"/>
                                        </p:tgtEl>
                                      </p:cBhvr>
                                    </p:animEffect>
                                  </p:childTnLst>
                                </p:cTn>
                              </p:par>
                              <p:par>
                                <p:cTn id="24" presetID="1" presetClass="emph" presetSubtype="2" repeatCount="indefinite" fill="hold" nodeType="withEffect">
                                  <p:stCondLst>
                                    <p:cond delay="0"/>
                                  </p:stCondLst>
                                  <p:endCondLst>
                                    <p:cond evt="onNext" delay="0">
                                      <p:tgtEl>
                                        <p:sldTgt/>
                                      </p:tgtEl>
                                    </p:cond>
                                  </p:endCondLst>
                                  <p:childTnLst>
                                    <p:animClr clrSpc="rgb" dir="cw">
                                      <p:cBhvr>
                                        <p:cTn id="25" dur="1000" fill="hold"/>
                                        <p:tgtEl>
                                          <p:spTgt spid="76"/>
                                        </p:tgtEl>
                                        <p:attrNameLst>
                                          <p:attrName>fillcolor</p:attrName>
                                        </p:attrNameLst>
                                      </p:cBhvr>
                                      <p:to>
                                        <a:srgbClr val="C00000"/>
                                      </p:to>
                                    </p:animClr>
                                    <p:set>
                                      <p:cBhvr>
                                        <p:cTn id="26" dur="1000" fill="hold"/>
                                        <p:tgtEl>
                                          <p:spTgt spid="76"/>
                                        </p:tgtEl>
                                        <p:attrNameLst>
                                          <p:attrName>fill.type</p:attrName>
                                        </p:attrNameLst>
                                      </p:cBhvr>
                                      <p:to>
                                        <p:strVal val="solid"/>
                                      </p:to>
                                    </p:set>
                                    <p:set>
                                      <p:cBhvr>
                                        <p:cTn id="27" dur="1000" fill="hold"/>
                                        <p:tgtEl>
                                          <p:spTgt spid="7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P spid="74" grpId="0"/>
      <p:bldP spid="74" grpId="1"/>
      <p:bldP spid="75" grpId="0" animBg="1"/>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EEADD477-AC61-406D-8237-3DA55D8DD667}"/>
              </a:ext>
            </a:extLst>
          </p:cNvPr>
          <p:cNvSpPr/>
          <p:nvPr/>
        </p:nvSpPr>
        <p:spPr>
          <a:xfrm>
            <a:off x="7140382" y="4987377"/>
            <a:ext cx="108703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 </a:t>
            </a:r>
            <a:r>
              <a:rPr lang="en-SG" dirty="0" err="1"/>
              <a:t>Deparser</a:t>
            </a:r>
            <a:r>
              <a:rPr lang="en-SG" dirty="0"/>
              <a:t> &amp; Mac</a:t>
            </a:r>
          </a:p>
        </p:txBody>
      </p:sp>
      <p:cxnSp>
        <p:nvCxnSpPr>
          <p:cNvPr id="32" name="Straight Connector 31">
            <a:extLst>
              <a:ext uri="{FF2B5EF4-FFF2-40B4-BE49-F238E27FC236}">
                <a16:creationId xmlns:a16="http://schemas.microsoft.com/office/drawing/2014/main" xmlns="" id="{6BE1E9A4-36C5-4D43-9152-8525A5B2927E}"/>
              </a:ext>
            </a:extLst>
          </p:cNvPr>
          <p:cNvCxnSpPr>
            <a:cxnSpLocks/>
          </p:cNvCxnSpPr>
          <p:nvPr/>
        </p:nvCxnSpPr>
        <p:spPr>
          <a:xfrm flipH="1">
            <a:off x="2522036" y="76455"/>
            <a:ext cx="11384" cy="6781545"/>
          </a:xfrm>
          <a:prstGeom prst="line">
            <a:avLst/>
          </a:prstGeom>
          <a:ln>
            <a:prstDash val="lgDash"/>
          </a:ln>
        </p:spPr>
        <p:style>
          <a:lnRef idx="3">
            <a:schemeClr val="dk1"/>
          </a:lnRef>
          <a:fillRef idx="0">
            <a:schemeClr val="dk1"/>
          </a:fillRef>
          <a:effectRef idx="2">
            <a:schemeClr val="dk1"/>
          </a:effectRef>
          <a:fontRef idx="minor">
            <a:schemeClr val="tx1"/>
          </a:fontRef>
        </p:style>
      </p:cxnSp>
      <p:pic>
        <p:nvPicPr>
          <p:cNvPr id="66" name="Picture 65">
            <a:extLst>
              <a:ext uri="{FF2B5EF4-FFF2-40B4-BE49-F238E27FC236}">
                <a16:creationId xmlns:a16="http://schemas.microsoft.com/office/drawing/2014/main" xmlns="" id="{86E6983E-05E4-48BF-9B34-52E4CB84B769}"/>
              </a:ext>
            </a:extLst>
          </p:cNvPr>
          <p:cNvPicPr>
            <a:picLocks noChangeAspect="1"/>
          </p:cNvPicPr>
          <p:nvPr/>
        </p:nvPicPr>
        <p:blipFill rotWithShape="1">
          <a:blip r:embed="rId3"/>
          <a:srcRect r="64257" b="56998"/>
          <a:stretch/>
        </p:blipFill>
        <p:spPr>
          <a:xfrm>
            <a:off x="409558" y="6020990"/>
            <a:ext cx="2087275" cy="728249"/>
          </a:xfrm>
          <a:prstGeom prst="rect">
            <a:avLst/>
          </a:prstGeom>
        </p:spPr>
      </p:pic>
      <p:cxnSp>
        <p:nvCxnSpPr>
          <p:cNvPr id="13" name="Straight Connector 12">
            <a:extLst>
              <a:ext uri="{FF2B5EF4-FFF2-40B4-BE49-F238E27FC236}">
                <a16:creationId xmlns:a16="http://schemas.microsoft.com/office/drawing/2014/main" xmlns="" id="{43F2345D-CC52-4882-A4B5-CF4C5487134F}"/>
              </a:ext>
            </a:extLst>
          </p:cNvPr>
          <p:cNvCxnSpPr/>
          <p:nvPr/>
        </p:nvCxnSpPr>
        <p:spPr>
          <a:xfrm flipH="1">
            <a:off x="2149681" y="934068"/>
            <a:ext cx="35484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xmlns="" id="{B9B2AA8D-CC1A-403B-9B72-07C120BE213F}"/>
              </a:ext>
            </a:extLst>
          </p:cNvPr>
          <p:cNvCxnSpPr>
            <a:cxnSpLocks/>
          </p:cNvCxnSpPr>
          <p:nvPr/>
        </p:nvCxnSpPr>
        <p:spPr>
          <a:xfrm flipH="1">
            <a:off x="2504524" y="5637889"/>
            <a:ext cx="5163216" cy="6051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xmlns="" id="{E1CEC994-E7D0-4DEC-BD15-D3AA21D2BAB6}"/>
              </a:ext>
            </a:extLst>
          </p:cNvPr>
          <p:cNvSpPr txBox="1"/>
          <p:nvPr/>
        </p:nvSpPr>
        <p:spPr>
          <a:xfrm rot="234567" flipH="1">
            <a:off x="3908515" y="799178"/>
            <a:ext cx="2102464" cy="369332"/>
          </a:xfrm>
          <a:prstGeom prst="rect">
            <a:avLst/>
          </a:prstGeom>
          <a:noFill/>
        </p:spPr>
        <p:txBody>
          <a:bodyPr wrap="square" rtlCol="0">
            <a:spAutoFit/>
          </a:bodyPr>
          <a:lstStyle/>
          <a:p>
            <a:r>
              <a:rPr lang="en-SG" b="1" dirty="0">
                <a:solidFill>
                  <a:srgbClr val="0070C0"/>
                </a:solidFill>
              </a:rPr>
              <a:t>Request Wire Delay</a:t>
            </a:r>
          </a:p>
        </p:txBody>
      </p:sp>
      <p:sp>
        <p:nvSpPr>
          <p:cNvPr id="38" name="TextBox 37">
            <a:extLst>
              <a:ext uri="{FF2B5EF4-FFF2-40B4-BE49-F238E27FC236}">
                <a16:creationId xmlns:a16="http://schemas.microsoft.com/office/drawing/2014/main" xmlns="" id="{97D5FA9F-F089-46C0-8C9A-CDACE44C96FD}"/>
              </a:ext>
            </a:extLst>
          </p:cNvPr>
          <p:cNvSpPr txBox="1"/>
          <p:nvPr/>
        </p:nvSpPr>
        <p:spPr>
          <a:xfrm rot="21154671" flipH="1">
            <a:off x="3973277" y="5591928"/>
            <a:ext cx="1928734" cy="369332"/>
          </a:xfrm>
          <a:prstGeom prst="rect">
            <a:avLst/>
          </a:prstGeom>
          <a:noFill/>
        </p:spPr>
        <p:txBody>
          <a:bodyPr wrap="square" rtlCol="0">
            <a:spAutoFit/>
          </a:bodyPr>
          <a:lstStyle/>
          <a:p>
            <a:r>
              <a:rPr lang="en-SG" b="1" dirty="0">
                <a:solidFill>
                  <a:srgbClr val="0070C0"/>
                </a:solidFill>
              </a:rPr>
              <a:t>Reply Wire Delay</a:t>
            </a:r>
          </a:p>
        </p:txBody>
      </p:sp>
      <p:sp>
        <p:nvSpPr>
          <p:cNvPr id="29" name="TextBox 28">
            <a:extLst>
              <a:ext uri="{FF2B5EF4-FFF2-40B4-BE49-F238E27FC236}">
                <a16:creationId xmlns:a16="http://schemas.microsoft.com/office/drawing/2014/main" xmlns="" id="{DCE11C68-D12F-4EAF-AEA7-4046107EB811}"/>
              </a:ext>
            </a:extLst>
          </p:cNvPr>
          <p:cNvSpPr txBox="1"/>
          <p:nvPr/>
        </p:nvSpPr>
        <p:spPr>
          <a:xfrm flipH="1">
            <a:off x="793441" y="1389363"/>
            <a:ext cx="1603122" cy="369332"/>
          </a:xfrm>
          <a:prstGeom prst="rect">
            <a:avLst/>
          </a:prstGeom>
          <a:noFill/>
        </p:spPr>
        <p:txBody>
          <a:bodyPr wrap="square" rtlCol="0">
            <a:spAutoFit/>
          </a:bodyPr>
          <a:lstStyle/>
          <a:p>
            <a:r>
              <a:rPr lang="en-SG" b="1" dirty="0"/>
              <a:t>SW1 : Client</a:t>
            </a:r>
          </a:p>
        </p:txBody>
      </p:sp>
      <p:sp>
        <p:nvSpPr>
          <p:cNvPr id="30" name="TextBox 29">
            <a:extLst>
              <a:ext uri="{FF2B5EF4-FFF2-40B4-BE49-F238E27FC236}">
                <a16:creationId xmlns:a16="http://schemas.microsoft.com/office/drawing/2014/main" xmlns="" id="{9AD74579-FB5A-4243-83A8-48B96B6E7762}"/>
              </a:ext>
            </a:extLst>
          </p:cNvPr>
          <p:cNvSpPr txBox="1"/>
          <p:nvPr/>
        </p:nvSpPr>
        <p:spPr>
          <a:xfrm flipH="1">
            <a:off x="9869091" y="2339209"/>
            <a:ext cx="1738826" cy="369332"/>
          </a:xfrm>
          <a:prstGeom prst="rect">
            <a:avLst/>
          </a:prstGeom>
          <a:noFill/>
        </p:spPr>
        <p:txBody>
          <a:bodyPr wrap="square" rtlCol="0">
            <a:spAutoFit/>
          </a:bodyPr>
          <a:lstStyle/>
          <a:p>
            <a:r>
              <a:rPr lang="en-SG" b="1" dirty="0"/>
              <a:t>SW2 : Server</a:t>
            </a:r>
          </a:p>
        </p:txBody>
      </p:sp>
      <p:sp>
        <p:nvSpPr>
          <p:cNvPr id="2" name="Rectangle: Rounded Corners 1">
            <a:extLst>
              <a:ext uri="{FF2B5EF4-FFF2-40B4-BE49-F238E27FC236}">
                <a16:creationId xmlns:a16="http://schemas.microsoft.com/office/drawing/2014/main" xmlns="" id="{D7A15F3D-2545-472E-BBDF-F4977ADB55A8}"/>
              </a:ext>
            </a:extLst>
          </p:cNvPr>
          <p:cNvSpPr/>
          <p:nvPr/>
        </p:nvSpPr>
        <p:spPr>
          <a:xfrm>
            <a:off x="2544809" y="456539"/>
            <a:ext cx="454886" cy="24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Slide Number Placeholder 59">
            <a:extLst>
              <a:ext uri="{FF2B5EF4-FFF2-40B4-BE49-F238E27FC236}">
                <a16:creationId xmlns:a16="http://schemas.microsoft.com/office/drawing/2014/main" xmlns="" id="{C14CEA2C-6598-47B9-84EE-453E42156302}"/>
              </a:ext>
            </a:extLst>
          </p:cNvPr>
          <p:cNvSpPr>
            <a:spLocks noGrp="1"/>
          </p:cNvSpPr>
          <p:nvPr>
            <p:ph type="sldNum" sz="quarter" idx="12"/>
          </p:nvPr>
        </p:nvSpPr>
        <p:spPr>
          <a:xfrm>
            <a:off x="7913731" y="3175"/>
            <a:ext cx="2743200" cy="365125"/>
          </a:xfrm>
        </p:spPr>
        <p:txBody>
          <a:bodyPr/>
          <a:lstStyle/>
          <a:p>
            <a:fld id="{729CC8A8-141D-466A-B534-BFE7B6828A11}" type="slidenum">
              <a:rPr lang="en-SG" smtClean="0"/>
              <a:t>15</a:t>
            </a:fld>
            <a:endParaRPr lang="en-SG"/>
          </a:p>
        </p:txBody>
      </p:sp>
      <p:sp>
        <p:nvSpPr>
          <p:cNvPr id="45" name="TextBox 44">
            <a:extLst>
              <a:ext uri="{FF2B5EF4-FFF2-40B4-BE49-F238E27FC236}">
                <a16:creationId xmlns:a16="http://schemas.microsoft.com/office/drawing/2014/main" xmlns="" id="{DA7A3E85-B956-4CA8-B020-DD499B870CBA}"/>
              </a:ext>
            </a:extLst>
          </p:cNvPr>
          <p:cNvSpPr txBox="1"/>
          <p:nvPr/>
        </p:nvSpPr>
        <p:spPr>
          <a:xfrm flipH="1">
            <a:off x="2484034" y="986958"/>
            <a:ext cx="1856164" cy="369332"/>
          </a:xfrm>
          <a:prstGeom prst="rect">
            <a:avLst/>
          </a:prstGeom>
          <a:noFill/>
        </p:spPr>
        <p:txBody>
          <a:bodyPr wrap="square" rtlCol="0">
            <a:spAutoFit/>
          </a:bodyPr>
          <a:lstStyle/>
          <a:p>
            <a:r>
              <a:rPr lang="en-SG" dirty="0">
                <a:solidFill>
                  <a:srgbClr val="0070C0"/>
                </a:solidFill>
              </a:rPr>
              <a:t>Send Request</a:t>
            </a:r>
          </a:p>
        </p:txBody>
      </p:sp>
      <p:pic>
        <p:nvPicPr>
          <p:cNvPr id="59" name="Picture 58">
            <a:extLst>
              <a:ext uri="{FF2B5EF4-FFF2-40B4-BE49-F238E27FC236}">
                <a16:creationId xmlns:a16="http://schemas.microsoft.com/office/drawing/2014/main" xmlns="" id="{424C4B3A-0758-4A78-9AE7-621D763A64DC}"/>
              </a:ext>
            </a:extLst>
          </p:cNvPr>
          <p:cNvPicPr>
            <a:picLocks noChangeAspect="1"/>
          </p:cNvPicPr>
          <p:nvPr/>
        </p:nvPicPr>
        <p:blipFill rotWithShape="1">
          <a:blip r:embed="rId3"/>
          <a:srcRect r="64257" b="56998"/>
          <a:stretch/>
        </p:blipFill>
        <p:spPr>
          <a:xfrm>
            <a:off x="428374" y="755571"/>
            <a:ext cx="2087275" cy="728249"/>
          </a:xfrm>
          <a:prstGeom prst="rect">
            <a:avLst/>
          </a:prstGeom>
        </p:spPr>
      </p:pic>
      <p:sp>
        <p:nvSpPr>
          <p:cNvPr id="31" name="TextBox 30">
            <a:extLst>
              <a:ext uri="{FF2B5EF4-FFF2-40B4-BE49-F238E27FC236}">
                <a16:creationId xmlns:a16="http://schemas.microsoft.com/office/drawing/2014/main" xmlns="" id="{2BFFD752-DE23-4DB7-A953-227BB670709B}"/>
              </a:ext>
            </a:extLst>
          </p:cNvPr>
          <p:cNvSpPr txBox="1"/>
          <p:nvPr/>
        </p:nvSpPr>
        <p:spPr>
          <a:xfrm flipH="1">
            <a:off x="772082" y="5637889"/>
            <a:ext cx="1603122" cy="369332"/>
          </a:xfrm>
          <a:prstGeom prst="rect">
            <a:avLst/>
          </a:prstGeom>
          <a:noFill/>
        </p:spPr>
        <p:txBody>
          <a:bodyPr wrap="square" rtlCol="0">
            <a:spAutoFit/>
          </a:bodyPr>
          <a:lstStyle/>
          <a:p>
            <a:r>
              <a:rPr lang="en-SG" b="1" dirty="0"/>
              <a:t>SW1 : Client</a:t>
            </a:r>
          </a:p>
        </p:txBody>
      </p:sp>
      <p:cxnSp>
        <p:nvCxnSpPr>
          <p:cNvPr id="21" name="Straight Arrow Connector 20">
            <a:extLst>
              <a:ext uri="{FF2B5EF4-FFF2-40B4-BE49-F238E27FC236}">
                <a16:creationId xmlns:a16="http://schemas.microsoft.com/office/drawing/2014/main" xmlns="" id="{5E843321-13D7-4B02-BD11-F9E5D4AB4210}"/>
              </a:ext>
            </a:extLst>
          </p:cNvPr>
          <p:cNvCxnSpPr>
            <a:cxnSpLocks/>
            <a:endCxn id="3" idx="0"/>
          </p:cNvCxnSpPr>
          <p:nvPr/>
        </p:nvCxnSpPr>
        <p:spPr>
          <a:xfrm>
            <a:off x="2497699" y="934068"/>
            <a:ext cx="5160363" cy="3852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TextBox 63">
            <a:extLst>
              <a:ext uri="{FF2B5EF4-FFF2-40B4-BE49-F238E27FC236}">
                <a16:creationId xmlns:a16="http://schemas.microsoft.com/office/drawing/2014/main" xmlns="" id="{49A3A978-96E6-412B-A726-B7A33476F9C6}"/>
              </a:ext>
            </a:extLst>
          </p:cNvPr>
          <p:cNvSpPr txBox="1"/>
          <p:nvPr/>
        </p:nvSpPr>
        <p:spPr>
          <a:xfrm flipH="1">
            <a:off x="9058129" y="4131059"/>
            <a:ext cx="1422021" cy="1015663"/>
          </a:xfrm>
          <a:prstGeom prst="rect">
            <a:avLst/>
          </a:prstGeom>
          <a:noFill/>
        </p:spPr>
        <p:txBody>
          <a:bodyPr wrap="square" rtlCol="0">
            <a:spAutoFit/>
          </a:bodyPr>
          <a:lstStyle/>
          <a:p>
            <a:r>
              <a:rPr lang="en-SG" sz="2000" b="1" dirty="0">
                <a:solidFill>
                  <a:srgbClr val="0070C0"/>
                </a:solidFill>
              </a:rPr>
              <a:t>Embed Timings in packet</a:t>
            </a:r>
          </a:p>
        </p:txBody>
      </p:sp>
      <p:sp>
        <p:nvSpPr>
          <p:cNvPr id="3" name="Rectangle 2">
            <a:extLst>
              <a:ext uri="{FF2B5EF4-FFF2-40B4-BE49-F238E27FC236}">
                <a16:creationId xmlns:a16="http://schemas.microsoft.com/office/drawing/2014/main" xmlns="" id="{1EF2DA36-DA01-4252-9B62-26A011E27EF5}"/>
              </a:ext>
            </a:extLst>
          </p:cNvPr>
          <p:cNvSpPr/>
          <p:nvPr/>
        </p:nvSpPr>
        <p:spPr>
          <a:xfrm>
            <a:off x="7114544" y="1319331"/>
            <a:ext cx="1087035" cy="6463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SG" dirty="0"/>
              <a:t>Mac &amp; Parser</a:t>
            </a:r>
          </a:p>
        </p:txBody>
      </p:sp>
      <p:sp>
        <p:nvSpPr>
          <p:cNvPr id="41" name="Rectangle 40">
            <a:extLst>
              <a:ext uri="{FF2B5EF4-FFF2-40B4-BE49-F238E27FC236}">
                <a16:creationId xmlns:a16="http://schemas.microsoft.com/office/drawing/2014/main" xmlns="" id="{DA66F824-7042-4FB7-8DA0-FD5DEC717232}"/>
              </a:ext>
            </a:extLst>
          </p:cNvPr>
          <p:cNvSpPr/>
          <p:nvPr/>
        </p:nvSpPr>
        <p:spPr>
          <a:xfrm>
            <a:off x="7006687" y="2254024"/>
            <a:ext cx="131536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Ingress Pipeline</a:t>
            </a:r>
          </a:p>
        </p:txBody>
      </p:sp>
      <p:sp>
        <p:nvSpPr>
          <p:cNvPr id="42" name="Rectangle 41">
            <a:extLst>
              <a:ext uri="{FF2B5EF4-FFF2-40B4-BE49-F238E27FC236}">
                <a16:creationId xmlns:a16="http://schemas.microsoft.com/office/drawing/2014/main" xmlns="" id="{0AB28B48-D002-4FA6-B2C2-3AB4E7D2AB8B}"/>
              </a:ext>
            </a:extLst>
          </p:cNvPr>
          <p:cNvSpPr/>
          <p:nvPr/>
        </p:nvSpPr>
        <p:spPr>
          <a:xfrm>
            <a:off x="7057015" y="3193373"/>
            <a:ext cx="122322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Queueing Engine</a:t>
            </a:r>
          </a:p>
        </p:txBody>
      </p:sp>
      <p:sp>
        <p:nvSpPr>
          <p:cNvPr id="43" name="Rectangle 42">
            <a:extLst>
              <a:ext uri="{FF2B5EF4-FFF2-40B4-BE49-F238E27FC236}">
                <a16:creationId xmlns:a16="http://schemas.microsoft.com/office/drawing/2014/main" xmlns="" id="{90B01CA5-7647-463A-AFFC-D303AF9661CA}"/>
              </a:ext>
            </a:extLst>
          </p:cNvPr>
          <p:cNvSpPr/>
          <p:nvPr/>
        </p:nvSpPr>
        <p:spPr>
          <a:xfrm>
            <a:off x="7006687" y="4091744"/>
            <a:ext cx="131536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Egress Pipeline</a:t>
            </a:r>
          </a:p>
        </p:txBody>
      </p:sp>
      <p:cxnSp>
        <p:nvCxnSpPr>
          <p:cNvPr id="28" name="Straight Arrow Connector 27">
            <a:extLst>
              <a:ext uri="{FF2B5EF4-FFF2-40B4-BE49-F238E27FC236}">
                <a16:creationId xmlns:a16="http://schemas.microsoft.com/office/drawing/2014/main" xmlns="" id="{EA7BCBA5-7EC8-4549-97F3-8169BB6D5DC4}"/>
              </a:ext>
            </a:extLst>
          </p:cNvPr>
          <p:cNvCxnSpPr>
            <a:cxnSpLocks/>
          </p:cNvCxnSpPr>
          <p:nvPr/>
        </p:nvCxnSpPr>
        <p:spPr>
          <a:xfrm>
            <a:off x="7643774" y="1965662"/>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xmlns="" id="{93D305E4-308D-443E-8CC3-8A42B9B96FEE}"/>
              </a:ext>
            </a:extLst>
          </p:cNvPr>
          <p:cNvCxnSpPr>
            <a:cxnSpLocks/>
          </p:cNvCxnSpPr>
          <p:nvPr/>
        </p:nvCxnSpPr>
        <p:spPr>
          <a:xfrm>
            <a:off x="7643774" y="2906941"/>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xmlns="" id="{47FCE7DC-4661-43FD-8D22-66DCA8E99DAA}"/>
              </a:ext>
            </a:extLst>
          </p:cNvPr>
          <p:cNvCxnSpPr>
            <a:cxnSpLocks/>
          </p:cNvCxnSpPr>
          <p:nvPr/>
        </p:nvCxnSpPr>
        <p:spPr>
          <a:xfrm>
            <a:off x="7650918" y="3818272"/>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xmlns="" id="{817F523D-E581-49DA-AAB0-8CBF56FB6ED5}"/>
              </a:ext>
            </a:extLst>
          </p:cNvPr>
          <p:cNvCxnSpPr>
            <a:cxnSpLocks/>
          </p:cNvCxnSpPr>
          <p:nvPr/>
        </p:nvCxnSpPr>
        <p:spPr>
          <a:xfrm>
            <a:off x="7653451" y="4723787"/>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xmlns="" id="{9C61FD75-FFA9-4EDB-963F-89756F5D8BBF}"/>
              </a:ext>
            </a:extLst>
          </p:cNvPr>
          <p:cNvCxnSpPr/>
          <p:nvPr/>
        </p:nvCxnSpPr>
        <p:spPr>
          <a:xfrm>
            <a:off x="6665115" y="2254024"/>
            <a:ext cx="21288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D9B5AC8-B889-4E3C-B70D-6708FA6D7349}"/>
              </a:ext>
            </a:extLst>
          </p:cNvPr>
          <p:cNvCxnSpPr>
            <a:cxnSpLocks/>
          </p:cNvCxnSpPr>
          <p:nvPr/>
        </p:nvCxnSpPr>
        <p:spPr>
          <a:xfrm>
            <a:off x="6603320" y="4082600"/>
            <a:ext cx="21906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BE7ECD3-9A8D-42E5-BC6B-BE949E753355}"/>
              </a:ext>
            </a:extLst>
          </p:cNvPr>
          <p:cNvCxnSpPr>
            <a:cxnSpLocks/>
          </p:cNvCxnSpPr>
          <p:nvPr/>
        </p:nvCxnSpPr>
        <p:spPr>
          <a:xfrm>
            <a:off x="6915146" y="5637889"/>
            <a:ext cx="14426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B26FE04-70CA-45DF-A403-3C4703049CE1}"/>
              </a:ext>
            </a:extLst>
          </p:cNvPr>
          <p:cNvCxnSpPr>
            <a:cxnSpLocks/>
          </p:cNvCxnSpPr>
          <p:nvPr/>
        </p:nvCxnSpPr>
        <p:spPr>
          <a:xfrm flipV="1">
            <a:off x="6985255" y="1333839"/>
            <a:ext cx="1351082" cy="3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CD2B25D-0B5B-48C0-ACCB-00139C089FA9}"/>
              </a:ext>
            </a:extLst>
          </p:cNvPr>
          <p:cNvSpPr txBox="1"/>
          <p:nvPr/>
        </p:nvSpPr>
        <p:spPr>
          <a:xfrm>
            <a:off x="8280240" y="1201245"/>
            <a:ext cx="1850232" cy="369332"/>
          </a:xfrm>
          <a:prstGeom prst="rect">
            <a:avLst/>
          </a:prstGeom>
          <a:noFill/>
        </p:spPr>
        <p:txBody>
          <a:bodyPr wrap="square" rtlCol="0">
            <a:spAutoFit/>
          </a:bodyPr>
          <a:lstStyle/>
          <a:p>
            <a:r>
              <a:rPr lang="en-SG" dirty="0"/>
              <a:t>Receive Time</a:t>
            </a:r>
          </a:p>
        </p:txBody>
      </p:sp>
      <p:sp>
        <p:nvSpPr>
          <p:cNvPr id="40" name="TextBox 39">
            <a:extLst>
              <a:ext uri="{FF2B5EF4-FFF2-40B4-BE49-F238E27FC236}">
                <a16:creationId xmlns:a16="http://schemas.microsoft.com/office/drawing/2014/main" xmlns="" id="{EF1006FE-1E1B-4545-A89A-006F86CD5313}"/>
              </a:ext>
            </a:extLst>
          </p:cNvPr>
          <p:cNvSpPr txBox="1"/>
          <p:nvPr/>
        </p:nvSpPr>
        <p:spPr>
          <a:xfrm>
            <a:off x="8674474" y="1974104"/>
            <a:ext cx="1850232" cy="369332"/>
          </a:xfrm>
          <a:prstGeom prst="rect">
            <a:avLst/>
          </a:prstGeom>
          <a:noFill/>
        </p:spPr>
        <p:txBody>
          <a:bodyPr wrap="square" rtlCol="0">
            <a:spAutoFit/>
          </a:bodyPr>
          <a:lstStyle/>
          <a:p>
            <a:r>
              <a:rPr lang="en-SG" dirty="0"/>
              <a:t>Ingress Time</a:t>
            </a:r>
          </a:p>
        </p:txBody>
      </p:sp>
      <p:sp>
        <p:nvSpPr>
          <p:cNvPr id="46" name="TextBox 45">
            <a:extLst>
              <a:ext uri="{FF2B5EF4-FFF2-40B4-BE49-F238E27FC236}">
                <a16:creationId xmlns:a16="http://schemas.microsoft.com/office/drawing/2014/main" xmlns="" id="{49065C1F-2326-459E-83EE-9142A723924F}"/>
              </a:ext>
            </a:extLst>
          </p:cNvPr>
          <p:cNvSpPr txBox="1"/>
          <p:nvPr/>
        </p:nvSpPr>
        <p:spPr>
          <a:xfrm>
            <a:off x="8674474" y="3765954"/>
            <a:ext cx="1850232" cy="369332"/>
          </a:xfrm>
          <a:prstGeom prst="rect">
            <a:avLst/>
          </a:prstGeom>
          <a:noFill/>
        </p:spPr>
        <p:txBody>
          <a:bodyPr wrap="square" rtlCol="0">
            <a:spAutoFit/>
          </a:bodyPr>
          <a:lstStyle/>
          <a:p>
            <a:r>
              <a:rPr lang="en-SG" dirty="0"/>
              <a:t>Egress Time</a:t>
            </a:r>
          </a:p>
        </p:txBody>
      </p:sp>
      <p:sp>
        <p:nvSpPr>
          <p:cNvPr id="49" name="TextBox 48">
            <a:extLst>
              <a:ext uri="{FF2B5EF4-FFF2-40B4-BE49-F238E27FC236}">
                <a16:creationId xmlns:a16="http://schemas.microsoft.com/office/drawing/2014/main" xmlns="" id="{6362E875-5EEF-4DF4-B5A6-6DFD8C635995}"/>
              </a:ext>
            </a:extLst>
          </p:cNvPr>
          <p:cNvSpPr txBox="1"/>
          <p:nvPr/>
        </p:nvSpPr>
        <p:spPr>
          <a:xfrm>
            <a:off x="8280240" y="5339495"/>
            <a:ext cx="1850232" cy="369332"/>
          </a:xfrm>
          <a:prstGeom prst="rect">
            <a:avLst/>
          </a:prstGeom>
          <a:noFill/>
        </p:spPr>
        <p:txBody>
          <a:bodyPr wrap="square" rtlCol="0">
            <a:spAutoFit/>
          </a:bodyPr>
          <a:lstStyle/>
          <a:p>
            <a:r>
              <a:rPr lang="en-SG" dirty="0"/>
              <a:t>Transmit Time</a:t>
            </a:r>
          </a:p>
        </p:txBody>
      </p:sp>
      <p:pic>
        <p:nvPicPr>
          <p:cNvPr id="50" name="Picture 49">
            <a:extLst>
              <a:ext uri="{FF2B5EF4-FFF2-40B4-BE49-F238E27FC236}">
                <a16:creationId xmlns:a16="http://schemas.microsoft.com/office/drawing/2014/main" xmlns="" id="{F994C45C-1015-4F9F-B35B-149229DC5A47}"/>
              </a:ext>
            </a:extLst>
          </p:cNvPr>
          <p:cNvPicPr>
            <a:picLocks noChangeAspect="1"/>
          </p:cNvPicPr>
          <p:nvPr/>
        </p:nvPicPr>
        <p:blipFill rotWithShape="1">
          <a:blip r:embed="rId3"/>
          <a:srcRect r="64257" b="56998"/>
          <a:stretch/>
        </p:blipFill>
        <p:spPr>
          <a:xfrm>
            <a:off x="9212079" y="2619130"/>
            <a:ext cx="2701145" cy="942428"/>
          </a:xfrm>
          <a:prstGeom prst="rect">
            <a:avLst/>
          </a:prstGeom>
        </p:spPr>
      </p:pic>
      <p:sp>
        <p:nvSpPr>
          <p:cNvPr id="51" name="TextBox 50">
            <a:extLst>
              <a:ext uri="{FF2B5EF4-FFF2-40B4-BE49-F238E27FC236}">
                <a16:creationId xmlns:a16="http://schemas.microsoft.com/office/drawing/2014/main" xmlns="" id="{5EEFBA70-CE9A-48E5-BD8A-185DC4BE1081}"/>
              </a:ext>
            </a:extLst>
          </p:cNvPr>
          <p:cNvSpPr txBox="1"/>
          <p:nvPr/>
        </p:nvSpPr>
        <p:spPr>
          <a:xfrm rot="16200000">
            <a:off x="1816633" y="2924451"/>
            <a:ext cx="1028700" cy="369332"/>
          </a:xfrm>
          <a:prstGeom prst="rect">
            <a:avLst/>
          </a:prstGeom>
          <a:noFill/>
        </p:spPr>
        <p:txBody>
          <a:bodyPr wrap="square" rtlCol="0">
            <a:spAutoFit/>
          </a:bodyPr>
          <a:lstStyle/>
          <a:p>
            <a:r>
              <a:rPr lang="en-SG" dirty="0"/>
              <a:t>Time</a:t>
            </a:r>
          </a:p>
        </p:txBody>
      </p:sp>
      <p:sp>
        <p:nvSpPr>
          <p:cNvPr id="58" name="TextBox 57">
            <a:extLst>
              <a:ext uri="{FF2B5EF4-FFF2-40B4-BE49-F238E27FC236}">
                <a16:creationId xmlns:a16="http://schemas.microsoft.com/office/drawing/2014/main" xmlns="" id="{6EA53FAB-2F27-44A1-B41A-9F9884AE907B}"/>
              </a:ext>
            </a:extLst>
          </p:cNvPr>
          <p:cNvSpPr txBox="1"/>
          <p:nvPr/>
        </p:nvSpPr>
        <p:spPr>
          <a:xfrm flipH="1">
            <a:off x="3255031" y="-20379"/>
            <a:ext cx="5803098" cy="646331"/>
          </a:xfrm>
          <a:prstGeom prst="rect">
            <a:avLst/>
          </a:prstGeom>
          <a:noFill/>
        </p:spPr>
        <p:txBody>
          <a:bodyPr wrap="square" rtlCol="0">
            <a:spAutoFit/>
          </a:bodyPr>
          <a:lstStyle/>
          <a:p>
            <a:r>
              <a:rPr lang="en-SG" sz="3600" b="1" dirty="0"/>
              <a:t>Cross Traffic : Oversubscribed</a:t>
            </a:r>
          </a:p>
        </p:txBody>
      </p:sp>
      <p:sp>
        <p:nvSpPr>
          <p:cNvPr id="72" name="Arrow: Down 71">
            <a:extLst>
              <a:ext uri="{FF2B5EF4-FFF2-40B4-BE49-F238E27FC236}">
                <a16:creationId xmlns:a16="http://schemas.microsoft.com/office/drawing/2014/main" xmlns="" id="{B1CC5CB1-79A8-4A9B-BA3A-F3B75694BC14}"/>
              </a:ext>
            </a:extLst>
          </p:cNvPr>
          <p:cNvSpPr/>
          <p:nvPr/>
        </p:nvSpPr>
        <p:spPr>
          <a:xfrm rot="4959566">
            <a:off x="5657085" y="4929772"/>
            <a:ext cx="339681" cy="221655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74" name="TextBox 73">
            <a:extLst>
              <a:ext uri="{FF2B5EF4-FFF2-40B4-BE49-F238E27FC236}">
                <a16:creationId xmlns:a16="http://schemas.microsoft.com/office/drawing/2014/main" xmlns="" id="{28AFF097-07B7-4B3E-BE24-C13D5BD9A1C6}"/>
              </a:ext>
            </a:extLst>
          </p:cNvPr>
          <p:cNvSpPr txBox="1"/>
          <p:nvPr/>
        </p:nvSpPr>
        <p:spPr>
          <a:xfrm>
            <a:off x="5360651" y="4944542"/>
            <a:ext cx="1646036" cy="369332"/>
          </a:xfrm>
          <a:prstGeom prst="rect">
            <a:avLst/>
          </a:prstGeom>
          <a:noFill/>
        </p:spPr>
        <p:txBody>
          <a:bodyPr wrap="square" rtlCol="0">
            <a:spAutoFit/>
          </a:bodyPr>
          <a:lstStyle/>
          <a:p>
            <a:r>
              <a:rPr lang="en-SG" dirty="0">
                <a:solidFill>
                  <a:srgbClr val="FF0000"/>
                </a:solidFill>
              </a:rPr>
              <a:t>1747 – 1914 ns</a:t>
            </a:r>
          </a:p>
        </p:txBody>
      </p:sp>
      <p:sp>
        <p:nvSpPr>
          <p:cNvPr id="75" name="Arrow: Down 74">
            <a:extLst>
              <a:ext uri="{FF2B5EF4-FFF2-40B4-BE49-F238E27FC236}">
                <a16:creationId xmlns:a16="http://schemas.microsoft.com/office/drawing/2014/main" xmlns="" id="{1382B446-2A95-4F49-AD9D-D3A7CF89C60C}"/>
              </a:ext>
            </a:extLst>
          </p:cNvPr>
          <p:cNvSpPr/>
          <p:nvPr/>
        </p:nvSpPr>
        <p:spPr>
          <a:xfrm rot="10800000">
            <a:off x="5167425" y="4974503"/>
            <a:ext cx="242834" cy="262763"/>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77" name="TextBox 76">
            <a:extLst>
              <a:ext uri="{FF2B5EF4-FFF2-40B4-BE49-F238E27FC236}">
                <a16:creationId xmlns:a16="http://schemas.microsoft.com/office/drawing/2014/main" xmlns="" id="{A40499AC-3B5B-4C14-A815-C56E0A502591}"/>
              </a:ext>
            </a:extLst>
          </p:cNvPr>
          <p:cNvSpPr txBox="1"/>
          <p:nvPr/>
        </p:nvSpPr>
        <p:spPr>
          <a:xfrm flipH="1">
            <a:off x="-73817" y="3344349"/>
            <a:ext cx="2846069" cy="1077218"/>
          </a:xfrm>
          <a:prstGeom prst="rect">
            <a:avLst/>
          </a:prstGeom>
          <a:noFill/>
        </p:spPr>
        <p:txBody>
          <a:bodyPr wrap="square" rtlCol="0">
            <a:spAutoFit/>
          </a:bodyPr>
          <a:lstStyle/>
          <a:p>
            <a:pPr algn="ctr"/>
            <a:r>
              <a:rPr lang="en-SG" sz="2400" b="1" dirty="0">
                <a:solidFill>
                  <a:srgbClr val="FF0000"/>
                </a:solidFill>
              </a:rPr>
              <a:t>RTT</a:t>
            </a:r>
            <a:r>
              <a:rPr lang="en-SG" sz="2000" b="1" dirty="0">
                <a:solidFill>
                  <a:srgbClr val="FF0000"/>
                </a:solidFill>
              </a:rPr>
              <a:t> </a:t>
            </a:r>
          </a:p>
          <a:p>
            <a:pPr algn="ctr"/>
            <a:r>
              <a:rPr lang="en-SG" sz="2000" b="1" dirty="0">
                <a:solidFill>
                  <a:srgbClr val="FF0000"/>
                </a:solidFill>
              </a:rPr>
              <a:t>   1.555 – 1.559 </a:t>
            </a:r>
            <a:r>
              <a:rPr lang="en-SG" sz="2000" b="1" dirty="0" err="1">
                <a:solidFill>
                  <a:srgbClr val="FF0000"/>
                </a:solidFill>
              </a:rPr>
              <a:t>ms</a:t>
            </a:r>
            <a:endParaRPr lang="en-SG" sz="2000" b="1" dirty="0">
              <a:solidFill>
                <a:srgbClr val="FF0000"/>
              </a:solidFill>
            </a:endParaRPr>
          </a:p>
          <a:p>
            <a:pPr algn="ctr"/>
            <a:r>
              <a:rPr lang="en-SG" sz="2000" b="1" dirty="0">
                <a:solidFill>
                  <a:srgbClr val="FF0000"/>
                </a:solidFill>
              </a:rPr>
              <a:t>   AVG: 1.556 </a:t>
            </a:r>
            <a:r>
              <a:rPr lang="en-SG" sz="2000" b="1" dirty="0" err="1">
                <a:solidFill>
                  <a:srgbClr val="FF0000"/>
                </a:solidFill>
              </a:rPr>
              <a:t>ms</a:t>
            </a:r>
            <a:endParaRPr lang="en-SG" sz="2000" b="1" dirty="0">
              <a:solidFill>
                <a:srgbClr val="FF0000"/>
              </a:solidFill>
            </a:endParaRPr>
          </a:p>
        </p:txBody>
      </p:sp>
      <p:sp>
        <p:nvSpPr>
          <p:cNvPr id="44" name="Arrow: Down 43">
            <a:extLst>
              <a:ext uri="{FF2B5EF4-FFF2-40B4-BE49-F238E27FC236}">
                <a16:creationId xmlns:a16="http://schemas.microsoft.com/office/drawing/2014/main" xmlns="" id="{9E2D2621-CC0F-44F9-90B8-B3109970BBF2}"/>
              </a:ext>
            </a:extLst>
          </p:cNvPr>
          <p:cNvSpPr/>
          <p:nvPr/>
        </p:nvSpPr>
        <p:spPr>
          <a:xfrm rot="4959566">
            <a:off x="5730575" y="5239822"/>
            <a:ext cx="339681" cy="221655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47" name="TextBox 46">
            <a:extLst>
              <a:ext uri="{FF2B5EF4-FFF2-40B4-BE49-F238E27FC236}">
                <a16:creationId xmlns:a16="http://schemas.microsoft.com/office/drawing/2014/main" xmlns="" id="{30410B5E-E9E6-465D-9CD9-185E5BA87693}"/>
              </a:ext>
            </a:extLst>
          </p:cNvPr>
          <p:cNvSpPr txBox="1"/>
          <p:nvPr/>
        </p:nvSpPr>
        <p:spPr>
          <a:xfrm>
            <a:off x="5178493" y="3372685"/>
            <a:ext cx="1961889" cy="369332"/>
          </a:xfrm>
          <a:prstGeom prst="rect">
            <a:avLst/>
          </a:prstGeom>
          <a:noFill/>
        </p:spPr>
        <p:txBody>
          <a:bodyPr wrap="square" rtlCol="0">
            <a:spAutoFit/>
          </a:bodyPr>
          <a:lstStyle/>
          <a:p>
            <a:r>
              <a:rPr lang="en-SG" dirty="0">
                <a:solidFill>
                  <a:srgbClr val="FF0000"/>
                </a:solidFill>
              </a:rPr>
              <a:t> 1.552 – 1.556 </a:t>
            </a:r>
            <a:r>
              <a:rPr lang="en-SG" dirty="0" err="1">
                <a:solidFill>
                  <a:srgbClr val="FF0000"/>
                </a:solidFill>
              </a:rPr>
              <a:t>ms</a:t>
            </a:r>
            <a:endParaRPr lang="en-SG" dirty="0">
              <a:solidFill>
                <a:srgbClr val="FF0000"/>
              </a:solidFill>
            </a:endParaRPr>
          </a:p>
        </p:txBody>
      </p:sp>
      <p:sp>
        <p:nvSpPr>
          <p:cNvPr id="48" name="Arrow: Down 47">
            <a:extLst>
              <a:ext uri="{FF2B5EF4-FFF2-40B4-BE49-F238E27FC236}">
                <a16:creationId xmlns:a16="http://schemas.microsoft.com/office/drawing/2014/main" xmlns="" id="{3D9E534F-B499-43E5-8B61-F63A09E5A501}"/>
              </a:ext>
            </a:extLst>
          </p:cNvPr>
          <p:cNvSpPr/>
          <p:nvPr/>
        </p:nvSpPr>
        <p:spPr>
          <a:xfrm rot="10800000">
            <a:off x="4974611" y="3392524"/>
            <a:ext cx="242834" cy="262763"/>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52" name="TextBox 35">
            <a:extLst>
              <a:ext uri="{FF2B5EF4-FFF2-40B4-BE49-F238E27FC236}">
                <a16:creationId xmlns:a16="http://schemas.microsoft.com/office/drawing/2014/main" xmlns="" id="{53B8F9BD-DCBD-4544-8653-31FBEFE6803F}"/>
              </a:ext>
            </a:extLst>
          </p:cNvPr>
          <p:cNvSpPr txBox="1"/>
          <p:nvPr/>
        </p:nvSpPr>
        <p:spPr>
          <a:xfrm flipH="1">
            <a:off x="2957511" y="6142157"/>
            <a:ext cx="2424070" cy="375085"/>
          </a:xfrm>
          <a:prstGeom prst="rect">
            <a:avLst/>
          </a:prstGeom>
          <a:noFill/>
        </p:spPr>
        <p:txBody>
          <a:bodyPr wrap="square" rtlCol="0">
            <a:spAutoFit/>
          </a:bodyPr>
          <a:lstStyle/>
          <a:p>
            <a:r>
              <a:rPr lang="en-SG" dirty="0">
                <a:solidFill>
                  <a:srgbClr val="0070C0"/>
                </a:solidFill>
              </a:rPr>
              <a:t>Response Received</a:t>
            </a:r>
          </a:p>
        </p:txBody>
      </p:sp>
      <p:sp>
        <p:nvSpPr>
          <p:cNvPr id="56" name="TextBox 70">
            <a:extLst>
              <a:ext uri="{FF2B5EF4-FFF2-40B4-BE49-F238E27FC236}">
                <a16:creationId xmlns:a16="http://schemas.microsoft.com/office/drawing/2014/main" xmlns="" id="{919F1855-5BF2-4ECA-9276-787BEE799A9A}"/>
              </a:ext>
            </a:extLst>
          </p:cNvPr>
          <p:cNvSpPr txBox="1"/>
          <p:nvPr/>
        </p:nvSpPr>
        <p:spPr>
          <a:xfrm flipH="1">
            <a:off x="2957512" y="6511489"/>
            <a:ext cx="2424070" cy="375085"/>
          </a:xfrm>
          <a:prstGeom prst="rect">
            <a:avLst/>
          </a:prstGeom>
          <a:noFill/>
        </p:spPr>
        <p:txBody>
          <a:bodyPr wrap="square" rtlCol="0">
            <a:spAutoFit/>
          </a:bodyPr>
          <a:lstStyle/>
          <a:p>
            <a:r>
              <a:rPr lang="en-SG" dirty="0" err="1">
                <a:solidFill>
                  <a:srgbClr val="0070C0"/>
                </a:solidFill>
              </a:rPr>
              <a:t>Analyze</a:t>
            </a:r>
            <a:r>
              <a:rPr lang="en-SG" dirty="0">
                <a:solidFill>
                  <a:srgbClr val="0070C0"/>
                </a:solidFill>
              </a:rPr>
              <a:t> the timings</a:t>
            </a:r>
          </a:p>
        </p:txBody>
      </p:sp>
      <p:sp>
        <p:nvSpPr>
          <p:cNvPr id="57" name="TextBox 56">
            <a:extLst>
              <a:ext uri="{FF2B5EF4-FFF2-40B4-BE49-F238E27FC236}">
                <a16:creationId xmlns:a16="http://schemas.microsoft.com/office/drawing/2014/main" xmlns="" id="{3C9A7743-ECD0-41B6-87F5-B286EAA2021A}"/>
              </a:ext>
            </a:extLst>
          </p:cNvPr>
          <p:cNvSpPr txBox="1"/>
          <p:nvPr/>
        </p:nvSpPr>
        <p:spPr>
          <a:xfrm rot="21134958" flipH="1">
            <a:off x="4994590" y="6421192"/>
            <a:ext cx="2053068" cy="369332"/>
          </a:xfrm>
          <a:prstGeom prst="rect">
            <a:avLst/>
          </a:prstGeom>
          <a:noFill/>
        </p:spPr>
        <p:txBody>
          <a:bodyPr wrap="square" rtlCol="0">
            <a:spAutoFit/>
          </a:bodyPr>
          <a:lstStyle/>
          <a:p>
            <a:r>
              <a:rPr lang="en-SG" b="1" dirty="0">
                <a:solidFill>
                  <a:srgbClr val="FF0000"/>
                </a:solidFill>
              </a:rPr>
              <a:t>UDP Traffic &gt; 10G</a:t>
            </a:r>
          </a:p>
        </p:txBody>
      </p:sp>
    </p:spTree>
    <p:extLst>
      <p:ext uri="{BB962C8B-B14F-4D97-AF65-F5344CB8AC3E}">
        <p14:creationId xmlns:p14="http://schemas.microsoft.com/office/powerpoint/2010/main" val="42892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repeatCount="1000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par>
                                <p:cTn id="8" presetID="22" presetClass="entr" presetSubtype="2" repeatCount="1000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right)">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type="lt">
                                    <p:tmAbs val="0"/>
                                  </p:iterate>
                                  <p:childTnLst>
                                    <p:set>
                                      <p:cBhvr>
                                        <p:cTn id="18" dur="1" fill="hold">
                                          <p:stCondLst>
                                            <p:cond delay="0"/>
                                          </p:stCondLst>
                                        </p:cTn>
                                        <p:tgtEl>
                                          <p:spTgt spid="47"/>
                                        </p:tgtEl>
                                        <p:attrNameLst>
                                          <p:attrName>style.visibility</p:attrName>
                                        </p:attrNameLst>
                                      </p:cBhvr>
                                      <p:to>
                                        <p:strVal val="visible"/>
                                      </p:to>
                                    </p:set>
                                  </p:childTnLst>
                                </p:cTn>
                              </p:par>
                            </p:childTnLst>
                          </p:cTn>
                        </p:par>
                        <p:par>
                          <p:cTn id="19" fill="hold">
                            <p:stCondLst>
                              <p:cond delay="0"/>
                            </p:stCondLst>
                            <p:childTnLst>
                              <p:par>
                                <p:cTn id="20" presetID="22" presetClass="entr" presetSubtype="4" repeatCount="indefinite" fill="hold" grpId="0" nodeType="afterEffect">
                                  <p:stCondLst>
                                    <p:cond delay="0"/>
                                  </p:stCondLst>
                                  <p:endCondLst>
                                    <p:cond evt="onNext" delay="0">
                                      <p:tgtEl>
                                        <p:sldTgt/>
                                      </p:tgtEl>
                                    </p:cond>
                                  </p:end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par>
                                <p:cTn id="23" presetID="15" presetClass="emph" presetSubtype="0" grpId="0" nodeType="withEffect">
                                  <p:stCondLst>
                                    <p:cond delay="0"/>
                                  </p:stCondLst>
                                  <p:iterate type="lt">
                                    <p:tmAbs val="25"/>
                                  </p:iterate>
                                  <p:childTnLst>
                                    <p:set>
                                      <p:cBhvr override="childStyle">
                                        <p:cTn id="24" dur="indefinite"/>
                                        <p:tgtEl>
                                          <p:spTgt spid="47"/>
                                        </p:tgtEl>
                                        <p:attrNameLst>
                                          <p:attrName>style.fontWeight</p:attrName>
                                        </p:attrNameLst>
                                      </p:cBhvr>
                                      <p:to>
                                        <p:strVal val="bold"/>
                                      </p:to>
                                    </p:set>
                                  </p:childTnLst>
                                </p:cTn>
                              </p:par>
                              <p:par>
                                <p:cTn id="25" presetID="1" presetClass="emph" presetSubtype="2" repeatCount="indefinite" fill="hold" nodeType="withEffect">
                                  <p:stCondLst>
                                    <p:cond delay="0"/>
                                  </p:stCondLst>
                                  <p:endCondLst>
                                    <p:cond evt="onNext" delay="0">
                                      <p:tgtEl>
                                        <p:sldTgt/>
                                      </p:tgtEl>
                                    </p:cond>
                                  </p:endCondLst>
                                  <p:childTnLst>
                                    <p:animClr clrSpc="rgb" dir="cw">
                                      <p:cBhvr>
                                        <p:cTn id="26" dur="1000" fill="hold"/>
                                        <p:tgtEl>
                                          <p:spTgt spid="42"/>
                                        </p:tgtEl>
                                        <p:attrNameLst>
                                          <p:attrName>fillcolor</p:attrName>
                                        </p:attrNameLst>
                                      </p:cBhvr>
                                      <p:to>
                                        <a:srgbClr val="C00000"/>
                                      </p:to>
                                    </p:animClr>
                                    <p:set>
                                      <p:cBhvr>
                                        <p:cTn id="27" dur="1000" fill="hold"/>
                                        <p:tgtEl>
                                          <p:spTgt spid="42"/>
                                        </p:tgtEl>
                                        <p:attrNameLst>
                                          <p:attrName>fill.type</p:attrName>
                                        </p:attrNameLst>
                                      </p:cBhvr>
                                      <p:to>
                                        <p:strVal val="solid"/>
                                      </p:to>
                                    </p:set>
                                    <p:set>
                                      <p:cBhvr>
                                        <p:cTn id="28" dur="1000" fill="hold"/>
                                        <p:tgtEl>
                                          <p:spTgt spid="42"/>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type="lt">
                                    <p:tmAbs val="0"/>
                                  </p:iterate>
                                  <p:childTnLst>
                                    <p:set>
                                      <p:cBhvr>
                                        <p:cTn id="32" dur="1" fill="hold">
                                          <p:stCondLst>
                                            <p:cond delay="0"/>
                                          </p:stCondLst>
                                        </p:cTn>
                                        <p:tgtEl>
                                          <p:spTgt spid="74"/>
                                        </p:tgtEl>
                                        <p:attrNameLst>
                                          <p:attrName>style.visibility</p:attrName>
                                        </p:attrNameLst>
                                      </p:cBhvr>
                                      <p:to>
                                        <p:strVal val="visible"/>
                                      </p:to>
                                    </p:set>
                                  </p:childTnLst>
                                </p:cTn>
                              </p:par>
                            </p:childTnLst>
                          </p:cTn>
                        </p:par>
                        <p:par>
                          <p:cTn id="33" fill="hold">
                            <p:stCondLst>
                              <p:cond delay="0"/>
                            </p:stCondLst>
                            <p:childTnLst>
                              <p:par>
                                <p:cTn id="34" presetID="15" presetClass="emph" presetSubtype="0" grpId="0" nodeType="afterEffect">
                                  <p:stCondLst>
                                    <p:cond delay="0"/>
                                  </p:stCondLst>
                                  <p:iterate type="lt">
                                    <p:tmAbs val="25"/>
                                  </p:iterate>
                                  <p:childTnLst>
                                    <p:set>
                                      <p:cBhvr override="childStyle">
                                        <p:cTn id="35" dur="indefinite"/>
                                        <p:tgtEl>
                                          <p:spTgt spid="74"/>
                                        </p:tgtEl>
                                        <p:attrNameLst>
                                          <p:attrName>style.fontWeight</p:attrName>
                                        </p:attrNameLst>
                                      </p:cBhvr>
                                      <p:to>
                                        <p:strVal val="bold"/>
                                      </p:to>
                                    </p:set>
                                  </p:childTnLst>
                                </p:cTn>
                              </p:par>
                              <p:par>
                                <p:cTn id="36" presetID="22" presetClass="entr" presetSubtype="4" repeatCount="indefinite"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down)">
                                      <p:cBhvr>
                                        <p:cTn id="38" dur="500"/>
                                        <p:tgtEl>
                                          <p:spTgt spid="75"/>
                                        </p:tgtEl>
                                      </p:cBhvr>
                                    </p:animEffect>
                                  </p:childTnLst>
                                </p:cTn>
                              </p:par>
                              <p:par>
                                <p:cTn id="39" presetID="1" presetClass="emph" presetSubtype="2" repeatCount="indefinite" fill="hold" nodeType="withEffect">
                                  <p:stCondLst>
                                    <p:cond delay="0"/>
                                  </p:stCondLst>
                                  <p:endCondLst>
                                    <p:cond evt="onNext" delay="0">
                                      <p:tgtEl>
                                        <p:sldTgt/>
                                      </p:tgtEl>
                                    </p:cond>
                                  </p:endCondLst>
                                  <p:childTnLst>
                                    <p:animClr clrSpc="rgb" dir="cw">
                                      <p:cBhvr>
                                        <p:cTn id="40" dur="1000" fill="hold"/>
                                        <p:tgtEl>
                                          <p:spTgt spid="76"/>
                                        </p:tgtEl>
                                        <p:attrNameLst>
                                          <p:attrName>fillcolor</p:attrName>
                                        </p:attrNameLst>
                                      </p:cBhvr>
                                      <p:to>
                                        <a:srgbClr val="C00000"/>
                                      </p:to>
                                    </p:animClr>
                                    <p:set>
                                      <p:cBhvr>
                                        <p:cTn id="41" dur="1000" fill="hold"/>
                                        <p:tgtEl>
                                          <p:spTgt spid="76"/>
                                        </p:tgtEl>
                                        <p:attrNameLst>
                                          <p:attrName>fill.type</p:attrName>
                                        </p:attrNameLst>
                                      </p:cBhvr>
                                      <p:to>
                                        <p:strVal val="solid"/>
                                      </p:to>
                                    </p:set>
                                    <p:set>
                                      <p:cBhvr>
                                        <p:cTn id="42" dur="1000" fill="hold"/>
                                        <p:tgtEl>
                                          <p:spTgt spid="7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p:bldP spid="74" grpId="1"/>
      <p:bldP spid="75" grpId="0" animBg="1"/>
      <p:bldP spid="77" grpId="0"/>
      <p:bldP spid="44" grpId="0" animBg="1"/>
      <p:bldP spid="47" grpId="0"/>
      <p:bldP spid="47" grpId="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EEADD477-AC61-406D-8237-3DA55D8DD667}"/>
              </a:ext>
            </a:extLst>
          </p:cNvPr>
          <p:cNvSpPr/>
          <p:nvPr/>
        </p:nvSpPr>
        <p:spPr>
          <a:xfrm>
            <a:off x="7140382" y="4987377"/>
            <a:ext cx="108703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 </a:t>
            </a:r>
            <a:r>
              <a:rPr lang="en-SG" dirty="0" err="1"/>
              <a:t>Deparser</a:t>
            </a:r>
            <a:r>
              <a:rPr lang="en-SG" dirty="0"/>
              <a:t> &amp; Mac</a:t>
            </a:r>
          </a:p>
        </p:txBody>
      </p:sp>
      <p:cxnSp>
        <p:nvCxnSpPr>
          <p:cNvPr id="32" name="Straight Connector 31">
            <a:extLst>
              <a:ext uri="{FF2B5EF4-FFF2-40B4-BE49-F238E27FC236}">
                <a16:creationId xmlns:a16="http://schemas.microsoft.com/office/drawing/2014/main" xmlns="" id="{6BE1E9A4-36C5-4D43-9152-8525A5B2927E}"/>
              </a:ext>
            </a:extLst>
          </p:cNvPr>
          <p:cNvCxnSpPr>
            <a:cxnSpLocks/>
          </p:cNvCxnSpPr>
          <p:nvPr/>
        </p:nvCxnSpPr>
        <p:spPr>
          <a:xfrm flipH="1">
            <a:off x="2522036" y="76455"/>
            <a:ext cx="11384" cy="6781545"/>
          </a:xfrm>
          <a:prstGeom prst="line">
            <a:avLst/>
          </a:prstGeom>
          <a:ln>
            <a:prstDash val="lgDash"/>
          </a:ln>
        </p:spPr>
        <p:style>
          <a:lnRef idx="3">
            <a:schemeClr val="dk1"/>
          </a:lnRef>
          <a:fillRef idx="0">
            <a:schemeClr val="dk1"/>
          </a:fillRef>
          <a:effectRef idx="2">
            <a:schemeClr val="dk1"/>
          </a:effectRef>
          <a:fontRef idx="minor">
            <a:schemeClr val="tx1"/>
          </a:fontRef>
        </p:style>
      </p:cxnSp>
      <p:pic>
        <p:nvPicPr>
          <p:cNvPr id="66" name="Picture 65">
            <a:extLst>
              <a:ext uri="{FF2B5EF4-FFF2-40B4-BE49-F238E27FC236}">
                <a16:creationId xmlns:a16="http://schemas.microsoft.com/office/drawing/2014/main" xmlns="" id="{86E6983E-05E4-48BF-9B34-52E4CB84B769}"/>
              </a:ext>
            </a:extLst>
          </p:cNvPr>
          <p:cNvPicPr>
            <a:picLocks noChangeAspect="1"/>
          </p:cNvPicPr>
          <p:nvPr/>
        </p:nvPicPr>
        <p:blipFill rotWithShape="1">
          <a:blip r:embed="rId3"/>
          <a:srcRect r="64257" b="56998"/>
          <a:stretch/>
        </p:blipFill>
        <p:spPr>
          <a:xfrm>
            <a:off x="409558" y="6020990"/>
            <a:ext cx="2087275" cy="728249"/>
          </a:xfrm>
          <a:prstGeom prst="rect">
            <a:avLst/>
          </a:prstGeom>
        </p:spPr>
      </p:pic>
      <p:cxnSp>
        <p:nvCxnSpPr>
          <p:cNvPr id="13" name="Straight Connector 12">
            <a:extLst>
              <a:ext uri="{FF2B5EF4-FFF2-40B4-BE49-F238E27FC236}">
                <a16:creationId xmlns:a16="http://schemas.microsoft.com/office/drawing/2014/main" xmlns="" id="{43F2345D-CC52-4882-A4B5-CF4C5487134F}"/>
              </a:ext>
            </a:extLst>
          </p:cNvPr>
          <p:cNvCxnSpPr/>
          <p:nvPr/>
        </p:nvCxnSpPr>
        <p:spPr>
          <a:xfrm flipH="1">
            <a:off x="2149681" y="934068"/>
            <a:ext cx="35484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xmlns="" id="{B9B2AA8D-CC1A-403B-9B72-07C120BE213F}"/>
              </a:ext>
            </a:extLst>
          </p:cNvPr>
          <p:cNvCxnSpPr>
            <a:cxnSpLocks/>
          </p:cNvCxnSpPr>
          <p:nvPr/>
        </p:nvCxnSpPr>
        <p:spPr>
          <a:xfrm flipH="1">
            <a:off x="2504524" y="5637889"/>
            <a:ext cx="5163216" cy="6051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xmlns="" id="{E1CEC994-E7D0-4DEC-BD15-D3AA21D2BAB6}"/>
              </a:ext>
            </a:extLst>
          </p:cNvPr>
          <p:cNvSpPr txBox="1"/>
          <p:nvPr/>
        </p:nvSpPr>
        <p:spPr>
          <a:xfrm rot="234567" flipH="1">
            <a:off x="3908515" y="799178"/>
            <a:ext cx="2102464" cy="369332"/>
          </a:xfrm>
          <a:prstGeom prst="rect">
            <a:avLst/>
          </a:prstGeom>
          <a:noFill/>
        </p:spPr>
        <p:txBody>
          <a:bodyPr wrap="square" rtlCol="0">
            <a:spAutoFit/>
          </a:bodyPr>
          <a:lstStyle/>
          <a:p>
            <a:r>
              <a:rPr lang="en-SG" b="1" dirty="0">
                <a:solidFill>
                  <a:srgbClr val="0070C0"/>
                </a:solidFill>
              </a:rPr>
              <a:t>Request Wire Delay</a:t>
            </a:r>
          </a:p>
        </p:txBody>
      </p:sp>
      <p:sp>
        <p:nvSpPr>
          <p:cNvPr id="38" name="TextBox 37">
            <a:extLst>
              <a:ext uri="{FF2B5EF4-FFF2-40B4-BE49-F238E27FC236}">
                <a16:creationId xmlns:a16="http://schemas.microsoft.com/office/drawing/2014/main" xmlns="" id="{97D5FA9F-F089-46C0-8C9A-CDACE44C96FD}"/>
              </a:ext>
            </a:extLst>
          </p:cNvPr>
          <p:cNvSpPr txBox="1"/>
          <p:nvPr/>
        </p:nvSpPr>
        <p:spPr>
          <a:xfrm rot="21154671" flipH="1">
            <a:off x="3973277" y="5591928"/>
            <a:ext cx="1928734" cy="369332"/>
          </a:xfrm>
          <a:prstGeom prst="rect">
            <a:avLst/>
          </a:prstGeom>
          <a:noFill/>
        </p:spPr>
        <p:txBody>
          <a:bodyPr wrap="square" rtlCol="0">
            <a:spAutoFit/>
          </a:bodyPr>
          <a:lstStyle/>
          <a:p>
            <a:r>
              <a:rPr lang="en-SG" b="1" dirty="0">
                <a:solidFill>
                  <a:srgbClr val="0070C0"/>
                </a:solidFill>
              </a:rPr>
              <a:t>Reply Wire Delay</a:t>
            </a:r>
          </a:p>
        </p:txBody>
      </p:sp>
      <p:sp>
        <p:nvSpPr>
          <p:cNvPr id="29" name="TextBox 28">
            <a:extLst>
              <a:ext uri="{FF2B5EF4-FFF2-40B4-BE49-F238E27FC236}">
                <a16:creationId xmlns:a16="http://schemas.microsoft.com/office/drawing/2014/main" xmlns="" id="{DCE11C68-D12F-4EAF-AEA7-4046107EB811}"/>
              </a:ext>
            </a:extLst>
          </p:cNvPr>
          <p:cNvSpPr txBox="1"/>
          <p:nvPr/>
        </p:nvSpPr>
        <p:spPr>
          <a:xfrm flipH="1">
            <a:off x="793441" y="1389363"/>
            <a:ext cx="1603122" cy="369332"/>
          </a:xfrm>
          <a:prstGeom prst="rect">
            <a:avLst/>
          </a:prstGeom>
          <a:noFill/>
        </p:spPr>
        <p:txBody>
          <a:bodyPr wrap="square" rtlCol="0">
            <a:spAutoFit/>
          </a:bodyPr>
          <a:lstStyle/>
          <a:p>
            <a:r>
              <a:rPr lang="en-SG" b="1" dirty="0"/>
              <a:t>SW1 : Client</a:t>
            </a:r>
          </a:p>
        </p:txBody>
      </p:sp>
      <p:sp>
        <p:nvSpPr>
          <p:cNvPr id="30" name="TextBox 29">
            <a:extLst>
              <a:ext uri="{FF2B5EF4-FFF2-40B4-BE49-F238E27FC236}">
                <a16:creationId xmlns:a16="http://schemas.microsoft.com/office/drawing/2014/main" xmlns="" id="{9AD74579-FB5A-4243-83A8-48B96B6E7762}"/>
              </a:ext>
            </a:extLst>
          </p:cNvPr>
          <p:cNvSpPr txBox="1"/>
          <p:nvPr/>
        </p:nvSpPr>
        <p:spPr>
          <a:xfrm flipH="1">
            <a:off x="9869091" y="2339209"/>
            <a:ext cx="1738826" cy="369332"/>
          </a:xfrm>
          <a:prstGeom prst="rect">
            <a:avLst/>
          </a:prstGeom>
          <a:noFill/>
        </p:spPr>
        <p:txBody>
          <a:bodyPr wrap="square" rtlCol="0">
            <a:spAutoFit/>
          </a:bodyPr>
          <a:lstStyle/>
          <a:p>
            <a:r>
              <a:rPr lang="en-SG" b="1" dirty="0"/>
              <a:t>SW2 : Server</a:t>
            </a:r>
          </a:p>
        </p:txBody>
      </p:sp>
      <p:sp>
        <p:nvSpPr>
          <p:cNvPr id="2" name="Rectangle: Rounded Corners 1">
            <a:extLst>
              <a:ext uri="{FF2B5EF4-FFF2-40B4-BE49-F238E27FC236}">
                <a16:creationId xmlns:a16="http://schemas.microsoft.com/office/drawing/2014/main" xmlns="" id="{D7A15F3D-2545-472E-BBDF-F4977ADB55A8}"/>
              </a:ext>
            </a:extLst>
          </p:cNvPr>
          <p:cNvSpPr/>
          <p:nvPr/>
        </p:nvSpPr>
        <p:spPr>
          <a:xfrm>
            <a:off x="2544809" y="456539"/>
            <a:ext cx="454886" cy="24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Slide Number Placeholder 59">
            <a:extLst>
              <a:ext uri="{FF2B5EF4-FFF2-40B4-BE49-F238E27FC236}">
                <a16:creationId xmlns:a16="http://schemas.microsoft.com/office/drawing/2014/main" xmlns="" id="{C14CEA2C-6598-47B9-84EE-453E42156302}"/>
              </a:ext>
            </a:extLst>
          </p:cNvPr>
          <p:cNvSpPr>
            <a:spLocks noGrp="1"/>
          </p:cNvSpPr>
          <p:nvPr>
            <p:ph type="sldNum" sz="quarter" idx="12"/>
          </p:nvPr>
        </p:nvSpPr>
        <p:spPr>
          <a:xfrm>
            <a:off x="9058129" y="25111"/>
            <a:ext cx="2743200" cy="365125"/>
          </a:xfrm>
        </p:spPr>
        <p:txBody>
          <a:bodyPr/>
          <a:lstStyle/>
          <a:p>
            <a:fld id="{729CC8A8-141D-466A-B534-BFE7B6828A11}" type="slidenum">
              <a:rPr lang="en-SG" smtClean="0"/>
              <a:t>16</a:t>
            </a:fld>
            <a:endParaRPr lang="en-SG" dirty="0"/>
          </a:p>
        </p:txBody>
      </p:sp>
      <p:sp>
        <p:nvSpPr>
          <p:cNvPr id="45" name="TextBox 44">
            <a:extLst>
              <a:ext uri="{FF2B5EF4-FFF2-40B4-BE49-F238E27FC236}">
                <a16:creationId xmlns:a16="http://schemas.microsoft.com/office/drawing/2014/main" xmlns="" id="{DA7A3E85-B956-4CA8-B020-DD499B870CBA}"/>
              </a:ext>
            </a:extLst>
          </p:cNvPr>
          <p:cNvSpPr txBox="1"/>
          <p:nvPr/>
        </p:nvSpPr>
        <p:spPr>
          <a:xfrm flipH="1">
            <a:off x="2484034" y="986958"/>
            <a:ext cx="1856164" cy="369332"/>
          </a:xfrm>
          <a:prstGeom prst="rect">
            <a:avLst/>
          </a:prstGeom>
          <a:noFill/>
        </p:spPr>
        <p:txBody>
          <a:bodyPr wrap="square" rtlCol="0">
            <a:spAutoFit/>
          </a:bodyPr>
          <a:lstStyle/>
          <a:p>
            <a:r>
              <a:rPr lang="en-SG" dirty="0">
                <a:solidFill>
                  <a:srgbClr val="0070C0"/>
                </a:solidFill>
              </a:rPr>
              <a:t>Send Request</a:t>
            </a:r>
          </a:p>
        </p:txBody>
      </p:sp>
      <p:pic>
        <p:nvPicPr>
          <p:cNvPr id="59" name="Picture 58">
            <a:extLst>
              <a:ext uri="{FF2B5EF4-FFF2-40B4-BE49-F238E27FC236}">
                <a16:creationId xmlns:a16="http://schemas.microsoft.com/office/drawing/2014/main" xmlns="" id="{424C4B3A-0758-4A78-9AE7-621D763A64DC}"/>
              </a:ext>
            </a:extLst>
          </p:cNvPr>
          <p:cNvPicPr>
            <a:picLocks noChangeAspect="1"/>
          </p:cNvPicPr>
          <p:nvPr/>
        </p:nvPicPr>
        <p:blipFill rotWithShape="1">
          <a:blip r:embed="rId3"/>
          <a:srcRect r="64257" b="56998"/>
          <a:stretch/>
        </p:blipFill>
        <p:spPr>
          <a:xfrm>
            <a:off x="428374" y="755571"/>
            <a:ext cx="2087275" cy="728249"/>
          </a:xfrm>
          <a:prstGeom prst="rect">
            <a:avLst/>
          </a:prstGeom>
        </p:spPr>
      </p:pic>
      <p:sp>
        <p:nvSpPr>
          <p:cNvPr id="31" name="TextBox 30">
            <a:extLst>
              <a:ext uri="{FF2B5EF4-FFF2-40B4-BE49-F238E27FC236}">
                <a16:creationId xmlns:a16="http://schemas.microsoft.com/office/drawing/2014/main" xmlns="" id="{2BFFD752-DE23-4DB7-A953-227BB670709B}"/>
              </a:ext>
            </a:extLst>
          </p:cNvPr>
          <p:cNvSpPr txBox="1"/>
          <p:nvPr/>
        </p:nvSpPr>
        <p:spPr>
          <a:xfrm flipH="1">
            <a:off x="772082" y="5637889"/>
            <a:ext cx="1603122" cy="369332"/>
          </a:xfrm>
          <a:prstGeom prst="rect">
            <a:avLst/>
          </a:prstGeom>
          <a:noFill/>
        </p:spPr>
        <p:txBody>
          <a:bodyPr wrap="square" rtlCol="0">
            <a:spAutoFit/>
          </a:bodyPr>
          <a:lstStyle/>
          <a:p>
            <a:r>
              <a:rPr lang="en-SG" b="1" dirty="0"/>
              <a:t>SW1 : Client</a:t>
            </a:r>
          </a:p>
        </p:txBody>
      </p:sp>
      <p:cxnSp>
        <p:nvCxnSpPr>
          <p:cNvPr id="21" name="Straight Arrow Connector 20">
            <a:extLst>
              <a:ext uri="{FF2B5EF4-FFF2-40B4-BE49-F238E27FC236}">
                <a16:creationId xmlns:a16="http://schemas.microsoft.com/office/drawing/2014/main" xmlns="" id="{5E843321-13D7-4B02-BD11-F9E5D4AB4210}"/>
              </a:ext>
            </a:extLst>
          </p:cNvPr>
          <p:cNvCxnSpPr>
            <a:cxnSpLocks/>
            <a:endCxn id="3" idx="0"/>
          </p:cNvCxnSpPr>
          <p:nvPr/>
        </p:nvCxnSpPr>
        <p:spPr>
          <a:xfrm>
            <a:off x="2497699" y="934068"/>
            <a:ext cx="5160363" cy="3852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TextBox 63">
            <a:extLst>
              <a:ext uri="{FF2B5EF4-FFF2-40B4-BE49-F238E27FC236}">
                <a16:creationId xmlns:a16="http://schemas.microsoft.com/office/drawing/2014/main" xmlns="" id="{49A3A978-96E6-412B-A726-B7A33476F9C6}"/>
              </a:ext>
            </a:extLst>
          </p:cNvPr>
          <p:cNvSpPr txBox="1"/>
          <p:nvPr/>
        </p:nvSpPr>
        <p:spPr>
          <a:xfrm flipH="1">
            <a:off x="9058129" y="4131059"/>
            <a:ext cx="1422021" cy="1015663"/>
          </a:xfrm>
          <a:prstGeom prst="rect">
            <a:avLst/>
          </a:prstGeom>
          <a:noFill/>
        </p:spPr>
        <p:txBody>
          <a:bodyPr wrap="square" rtlCol="0">
            <a:spAutoFit/>
          </a:bodyPr>
          <a:lstStyle/>
          <a:p>
            <a:r>
              <a:rPr lang="en-SG" sz="2000" b="1" dirty="0">
                <a:solidFill>
                  <a:srgbClr val="0070C0"/>
                </a:solidFill>
              </a:rPr>
              <a:t>Embed Timings in packet</a:t>
            </a:r>
          </a:p>
        </p:txBody>
      </p:sp>
      <p:sp>
        <p:nvSpPr>
          <p:cNvPr id="3" name="Rectangle 2">
            <a:extLst>
              <a:ext uri="{FF2B5EF4-FFF2-40B4-BE49-F238E27FC236}">
                <a16:creationId xmlns:a16="http://schemas.microsoft.com/office/drawing/2014/main" xmlns="" id="{1EF2DA36-DA01-4252-9B62-26A011E27EF5}"/>
              </a:ext>
            </a:extLst>
          </p:cNvPr>
          <p:cNvSpPr/>
          <p:nvPr/>
        </p:nvSpPr>
        <p:spPr>
          <a:xfrm>
            <a:off x="7114544" y="1319331"/>
            <a:ext cx="1087035" cy="6463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SG" dirty="0"/>
              <a:t>Mac &amp; Parser</a:t>
            </a:r>
          </a:p>
        </p:txBody>
      </p:sp>
      <p:sp>
        <p:nvSpPr>
          <p:cNvPr id="41" name="Rectangle 40">
            <a:extLst>
              <a:ext uri="{FF2B5EF4-FFF2-40B4-BE49-F238E27FC236}">
                <a16:creationId xmlns:a16="http://schemas.microsoft.com/office/drawing/2014/main" xmlns="" id="{DA66F824-7042-4FB7-8DA0-FD5DEC717232}"/>
              </a:ext>
            </a:extLst>
          </p:cNvPr>
          <p:cNvSpPr/>
          <p:nvPr/>
        </p:nvSpPr>
        <p:spPr>
          <a:xfrm>
            <a:off x="7006687" y="2254024"/>
            <a:ext cx="131536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Ingress Pipeline</a:t>
            </a:r>
          </a:p>
        </p:txBody>
      </p:sp>
      <p:sp>
        <p:nvSpPr>
          <p:cNvPr id="42" name="Rectangle 41">
            <a:extLst>
              <a:ext uri="{FF2B5EF4-FFF2-40B4-BE49-F238E27FC236}">
                <a16:creationId xmlns:a16="http://schemas.microsoft.com/office/drawing/2014/main" xmlns="" id="{0AB28B48-D002-4FA6-B2C2-3AB4E7D2AB8B}"/>
              </a:ext>
            </a:extLst>
          </p:cNvPr>
          <p:cNvSpPr/>
          <p:nvPr/>
        </p:nvSpPr>
        <p:spPr>
          <a:xfrm>
            <a:off x="7057015" y="3193373"/>
            <a:ext cx="122322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Queueing Engine</a:t>
            </a:r>
          </a:p>
        </p:txBody>
      </p:sp>
      <p:sp>
        <p:nvSpPr>
          <p:cNvPr id="43" name="Rectangle 42">
            <a:extLst>
              <a:ext uri="{FF2B5EF4-FFF2-40B4-BE49-F238E27FC236}">
                <a16:creationId xmlns:a16="http://schemas.microsoft.com/office/drawing/2014/main" xmlns="" id="{90B01CA5-7647-463A-AFFC-D303AF9661CA}"/>
              </a:ext>
            </a:extLst>
          </p:cNvPr>
          <p:cNvSpPr/>
          <p:nvPr/>
        </p:nvSpPr>
        <p:spPr>
          <a:xfrm>
            <a:off x="7006687" y="4091744"/>
            <a:ext cx="131536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a:t>Egress Pipeline</a:t>
            </a:r>
          </a:p>
        </p:txBody>
      </p:sp>
      <p:cxnSp>
        <p:nvCxnSpPr>
          <p:cNvPr id="28" name="Straight Arrow Connector 27">
            <a:extLst>
              <a:ext uri="{FF2B5EF4-FFF2-40B4-BE49-F238E27FC236}">
                <a16:creationId xmlns:a16="http://schemas.microsoft.com/office/drawing/2014/main" xmlns="" id="{EA7BCBA5-7EC8-4549-97F3-8169BB6D5DC4}"/>
              </a:ext>
            </a:extLst>
          </p:cNvPr>
          <p:cNvCxnSpPr>
            <a:cxnSpLocks/>
          </p:cNvCxnSpPr>
          <p:nvPr/>
        </p:nvCxnSpPr>
        <p:spPr>
          <a:xfrm>
            <a:off x="7643774" y="1965662"/>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xmlns="" id="{93D305E4-308D-443E-8CC3-8A42B9B96FEE}"/>
              </a:ext>
            </a:extLst>
          </p:cNvPr>
          <p:cNvCxnSpPr>
            <a:cxnSpLocks/>
          </p:cNvCxnSpPr>
          <p:nvPr/>
        </p:nvCxnSpPr>
        <p:spPr>
          <a:xfrm>
            <a:off x="7643774" y="2906941"/>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xmlns="" id="{47FCE7DC-4661-43FD-8D22-66DCA8E99DAA}"/>
              </a:ext>
            </a:extLst>
          </p:cNvPr>
          <p:cNvCxnSpPr>
            <a:cxnSpLocks/>
          </p:cNvCxnSpPr>
          <p:nvPr/>
        </p:nvCxnSpPr>
        <p:spPr>
          <a:xfrm>
            <a:off x="7650918" y="3818272"/>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xmlns="" id="{817F523D-E581-49DA-AAB0-8CBF56FB6ED5}"/>
              </a:ext>
            </a:extLst>
          </p:cNvPr>
          <p:cNvCxnSpPr>
            <a:cxnSpLocks/>
          </p:cNvCxnSpPr>
          <p:nvPr/>
        </p:nvCxnSpPr>
        <p:spPr>
          <a:xfrm>
            <a:off x="7653451" y="4723787"/>
            <a:ext cx="0" cy="28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xmlns="" id="{9C61FD75-FFA9-4EDB-963F-89756F5D8BBF}"/>
              </a:ext>
            </a:extLst>
          </p:cNvPr>
          <p:cNvCxnSpPr/>
          <p:nvPr/>
        </p:nvCxnSpPr>
        <p:spPr>
          <a:xfrm>
            <a:off x="6665115" y="2254024"/>
            <a:ext cx="21288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D9B5AC8-B889-4E3C-B70D-6708FA6D7349}"/>
              </a:ext>
            </a:extLst>
          </p:cNvPr>
          <p:cNvCxnSpPr>
            <a:cxnSpLocks/>
          </p:cNvCxnSpPr>
          <p:nvPr/>
        </p:nvCxnSpPr>
        <p:spPr>
          <a:xfrm>
            <a:off x="6603320" y="4082600"/>
            <a:ext cx="21906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BE7ECD3-9A8D-42E5-BC6B-BE949E753355}"/>
              </a:ext>
            </a:extLst>
          </p:cNvPr>
          <p:cNvCxnSpPr>
            <a:cxnSpLocks/>
          </p:cNvCxnSpPr>
          <p:nvPr/>
        </p:nvCxnSpPr>
        <p:spPr>
          <a:xfrm>
            <a:off x="6915146" y="5637889"/>
            <a:ext cx="14426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B26FE04-70CA-45DF-A403-3C4703049CE1}"/>
              </a:ext>
            </a:extLst>
          </p:cNvPr>
          <p:cNvCxnSpPr>
            <a:cxnSpLocks/>
          </p:cNvCxnSpPr>
          <p:nvPr/>
        </p:nvCxnSpPr>
        <p:spPr>
          <a:xfrm flipV="1">
            <a:off x="6985255" y="1333839"/>
            <a:ext cx="1351082" cy="3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CD2B25D-0B5B-48C0-ACCB-00139C089FA9}"/>
              </a:ext>
            </a:extLst>
          </p:cNvPr>
          <p:cNvSpPr txBox="1"/>
          <p:nvPr/>
        </p:nvSpPr>
        <p:spPr>
          <a:xfrm>
            <a:off x="8280240" y="1201245"/>
            <a:ext cx="1850232" cy="369332"/>
          </a:xfrm>
          <a:prstGeom prst="rect">
            <a:avLst/>
          </a:prstGeom>
          <a:noFill/>
        </p:spPr>
        <p:txBody>
          <a:bodyPr wrap="square" rtlCol="0">
            <a:spAutoFit/>
          </a:bodyPr>
          <a:lstStyle/>
          <a:p>
            <a:r>
              <a:rPr lang="en-SG" dirty="0"/>
              <a:t>Receive Time</a:t>
            </a:r>
          </a:p>
        </p:txBody>
      </p:sp>
      <p:sp>
        <p:nvSpPr>
          <p:cNvPr id="40" name="TextBox 39">
            <a:extLst>
              <a:ext uri="{FF2B5EF4-FFF2-40B4-BE49-F238E27FC236}">
                <a16:creationId xmlns:a16="http://schemas.microsoft.com/office/drawing/2014/main" xmlns="" id="{EF1006FE-1E1B-4545-A89A-006F86CD5313}"/>
              </a:ext>
            </a:extLst>
          </p:cNvPr>
          <p:cNvSpPr txBox="1"/>
          <p:nvPr/>
        </p:nvSpPr>
        <p:spPr>
          <a:xfrm>
            <a:off x="8674474" y="1974104"/>
            <a:ext cx="1850232" cy="369332"/>
          </a:xfrm>
          <a:prstGeom prst="rect">
            <a:avLst/>
          </a:prstGeom>
          <a:noFill/>
        </p:spPr>
        <p:txBody>
          <a:bodyPr wrap="square" rtlCol="0">
            <a:spAutoFit/>
          </a:bodyPr>
          <a:lstStyle/>
          <a:p>
            <a:r>
              <a:rPr lang="en-SG" dirty="0"/>
              <a:t>Ingress Time</a:t>
            </a:r>
          </a:p>
        </p:txBody>
      </p:sp>
      <p:sp>
        <p:nvSpPr>
          <p:cNvPr id="46" name="TextBox 45">
            <a:extLst>
              <a:ext uri="{FF2B5EF4-FFF2-40B4-BE49-F238E27FC236}">
                <a16:creationId xmlns:a16="http://schemas.microsoft.com/office/drawing/2014/main" xmlns="" id="{49065C1F-2326-459E-83EE-9142A723924F}"/>
              </a:ext>
            </a:extLst>
          </p:cNvPr>
          <p:cNvSpPr txBox="1"/>
          <p:nvPr/>
        </p:nvSpPr>
        <p:spPr>
          <a:xfrm>
            <a:off x="8674474" y="3765954"/>
            <a:ext cx="1850232" cy="369332"/>
          </a:xfrm>
          <a:prstGeom prst="rect">
            <a:avLst/>
          </a:prstGeom>
          <a:noFill/>
        </p:spPr>
        <p:txBody>
          <a:bodyPr wrap="square" rtlCol="0">
            <a:spAutoFit/>
          </a:bodyPr>
          <a:lstStyle/>
          <a:p>
            <a:r>
              <a:rPr lang="en-SG" dirty="0"/>
              <a:t>Egress Time</a:t>
            </a:r>
          </a:p>
        </p:txBody>
      </p:sp>
      <p:sp>
        <p:nvSpPr>
          <p:cNvPr id="49" name="TextBox 48">
            <a:extLst>
              <a:ext uri="{FF2B5EF4-FFF2-40B4-BE49-F238E27FC236}">
                <a16:creationId xmlns:a16="http://schemas.microsoft.com/office/drawing/2014/main" xmlns="" id="{6362E875-5EEF-4DF4-B5A6-6DFD8C635995}"/>
              </a:ext>
            </a:extLst>
          </p:cNvPr>
          <p:cNvSpPr txBox="1"/>
          <p:nvPr/>
        </p:nvSpPr>
        <p:spPr>
          <a:xfrm>
            <a:off x="8280240" y="5339495"/>
            <a:ext cx="1850232" cy="369332"/>
          </a:xfrm>
          <a:prstGeom prst="rect">
            <a:avLst/>
          </a:prstGeom>
          <a:noFill/>
        </p:spPr>
        <p:txBody>
          <a:bodyPr wrap="square" rtlCol="0">
            <a:spAutoFit/>
          </a:bodyPr>
          <a:lstStyle/>
          <a:p>
            <a:r>
              <a:rPr lang="en-SG" dirty="0"/>
              <a:t>Transmit Time</a:t>
            </a:r>
          </a:p>
        </p:txBody>
      </p:sp>
      <p:pic>
        <p:nvPicPr>
          <p:cNvPr id="50" name="Picture 49">
            <a:extLst>
              <a:ext uri="{FF2B5EF4-FFF2-40B4-BE49-F238E27FC236}">
                <a16:creationId xmlns:a16="http://schemas.microsoft.com/office/drawing/2014/main" xmlns="" id="{F994C45C-1015-4F9F-B35B-149229DC5A47}"/>
              </a:ext>
            </a:extLst>
          </p:cNvPr>
          <p:cNvPicPr>
            <a:picLocks noChangeAspect="1"/>
          </p:cNvPicPr>
          <p:nvPr/>
        </p:nvPicPr>
        <p:blipFill rotWithShape="1">
          <a:blip r:embed="rId3"/>
          <a:srcRect r="64257" b="56998"/>
          <a:stretch/>
        </p:blipFill>
        <p:spPr>
          <a:xfrm>
            <a:off x="9212079" y="2619130"/>
            <a:ext cx="2701145" cy="942428"/>
          </a:xfrm>
          <a:prstGeom prst="rect">
            <a:avLst/>
          </a:prstGeom>
        </p:spPr>
      </p:pic>
      <p:sp>
        <p:nvSpPr>
          <p:cNvPr id="51" name="TextBox 50">
            <a:extLst>
              <a:ext uri="{FF2B5EF4-FFF2-40B4-BE49-F238E27FC236}">
                <a16:creationId xmlns:a16="http://schemas.microsoft.com/office/drawing/2014/main" xmlns="" id="{5EEFBA70-CE9A-48E5-BD8A-185DC4BE1081}"/>
              </a:ext>
            </a:extLst>
          </p:cNvPr>
          <p:cNvSpPr txBox="1"/>
          <p:nvPr/>
        </p:nvSpPr>
        <p:spPr>
          <a:xfrm rot="16200000">
            <a:off x="1816633" y="2924451"/>
            <a:ext cx="1028700" cy="369332"/>
          </a:xfrm>
          <a:prstGeom prst="rect">
            <a:avLst/>
          </a:prstGeom>
          <a:noFill/>
        </p:spPr>
        <p:txBody>
          <a:bodyPr wrap="square" rtlCol="0">
            <a:spAutoFit/>
          </a:bodyPr>
          <a:lstStyle/>
          <a:p>
            <a:r>
              <a:rPr lang="en-SG" dirty="0"/>
              <a:t>Time</a:t>
            </a:r>
          </a:p>
        </p:txBody>
      </p:sp>
      <p:sp>
        <p:nvSpPr>
          <p:cNvPr id="58" name="TextBox 57">
            <a:extLst>
              <a:ext uri="{FF2B5EF4-FFF2-40B4-BE49-F238E27FC236}">
                <a16:creationId xmlns:a16="http://schemas.microsoft.com/office/drawing/2014/main" xmlns="" id="{6EA53FAB-2F27-44A1-B41A-9F9884AE907B}"/>
              </a:ext>
            </a:extLst>
          </p:cNvPr>
          <p:cNvSpPr txBox="1"/>
          <p:nvPr/>
        </p:nvSpPr>
        <p:spPr>
          <a:xfrm flipH="1">
            <a:off x="3255031" y="-20379"/>
            <a:ext cx="5803098" cy="646331"/>
          </a:xfrm>
          <a:prstGeom prst="rect">
            <a:avLst/>
          </a:prstGeom>
          <a:noFill/>
        </p:spPr>
        <p:txBody>
          <a:bodyPr wrap="square" rtlCol="0">
            <a:spAutoFit/>
          </a:bodyPr>
          <a:lstStyle/>
          <a:p>
            <a:r>
              <a:rPr lang="en-SG" sz="3600" b="1" dirty="0"/>
              <a:t>Cross Traffic : Oversubscribed</a:t>
            </a:r>
          </a:p>
        </p:txBody>
      </p:sp>
      <p:sp>
        <p:nvSpPr>
          <p:cNvPr id="72" name="Arrow: Down 71">
            <a:extLst>
              <a:ext uri="{FF2B5EF4-FFF2-40B4-BE49-F238E27FC236}">
                <a16:creationId xmlns:a16="http://schemas.microsoft.com/office/drawing/2014/main" xmlns="" id="{B1CC5CB1-79A8-4A9B-BA3A-F3B75694BC14}"/>
              </a:ext>
            </a:extLst>
          </p:cNvPr>
          <p:cNvSpPr/>
          <p:nvPr/>
        </p:nvSpPr>
        <p:spPr>
          <a:xfrm rot="4959566">
            <a:off x="5657085" y="4929772"/>
            <a:ext cx="339681" cy="221655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73" name="TextBox 72">
            <a:extLst>
              <a:ext uri="{FF2B5EF4-FFF2-40B4-BE49-F238E27FC236}">
                <a16:creationId xmlns:a16="http://schemas.microsoft.com/office/drawing/2014/main" xmlns="" id="{DD8C3208-88C0-41F4-B7F1-BD9B14D8DB2D}"/>
              </a:ext>
            </a:extLst>
          </p:cNvPr>
          <p:cNvSpPr txBox="1"/>
          <p:nvPr/>
        </p:nvSpPr>
        <p:spPr>
          <a:xfrm rot="21134958" flipH="1">
            <a:off x="4994590" y="6421192"/>
            <a:ext cx="2053068" cy="369332"/>
          </a:xfrm>
          <a:prstGeom prst="rect">
            <a:avLst/>
          </a:prstGeom>
          <a:noFill/>
        </p:spPr>
        <p:txBody>
          <a:bodyPr wrap="square" rtlCol="0">
            <a:spAutoFit/>
          </a:bodyPr>
          <a:lstStyle/>
          <a:p>
            <a:r>
              <a:rPr lang="en-SG" b="1" dirty="0">
                <a:solidFill>
                  <a:srgbClr val="FF0000"/>
                </a:solidFill>
              </a:rPr>
              <a:t>UDP Traffic &gt; 10G</a:t>
            </a:r>
          </a:p>
        </p:txBody>
      </p:sp>
      <p:sp>
        <p:nvSpPr>
          <p:cNvPr id="44" name="Arrow: Down 43">
            <a:extLst>
              <a:ext uri="{FF2B5EF4-FFF2-40B4-BE49-F238E27FC236}">
                <a16:creationId xmlns:a16="http://schemas.microsoft.com/office/drawing/2014/main" xmlns="" id="{9E2D2621-CC0F-44F9-90B8-B3109970BBF2}"/>
              </a:ext>
            </a:extLst>
          </p:cNvPr>
          <p:cNvSpPr/>
          <p:nvPr/>
        </p:nvSpPr>
        <p:spPr>
          <a:xfrm rot="4959566">
            <a:off x="5730575" y="5239822"/>
            <a:ext cx="339681" cy="221655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52" name="TextBox 51">
            <a:extLst>
              <a:ext uri="{FF2B5EF4-FFF2-40B4-BE49-F238E27FC236}">
                <a16:creationId xmlns:a16="http://schemas.microsoft.com/office/drawing/2014/main" xmlns="" id="{9449D068-8872-4E9C-9A6E-EA1BBB99A938}"/>
              </a:ext>
            </a:extLst>
          </p:cNvPr>
          <p:cNvSpPr txBox="1"/>
          <p:nvPr/>
        </p:nvSpPr>
        <p:spPr>
          <a:xfrm>
            <a:off x="5096028" y="2275500"/>
            <a:ext cx="2819161" cy="369332"/>
          </a:xfrm>
          <a:prstGeom prst="rect">
            <a:avLst/>
          </a:prstGeom>
          <a:noFill/>
        </p:spPr>
        <p:txBody>
          <a:bodyPr wrap="square" rtlCol="0">
            <a:spAutoFit/>
          </a:bodyPr>
          <a:lstStyle/>
          <a:p>
            <a:r>
              <a:rPr lang="en-SG" b="1" dirty="0">
                <a:solidFill>
                  <a:srgbClr val="FF0000"/>
                </a:solidFill>
              </a:rPr>
              <a:t>Priority Queueing</a:t>
            </a:r>
          </a:p>
        </p:txBody>
      </p:sp>
      <p:sp>
        <p:nvSpPr>
          <p:cNvPr id="47" name="TextBox 35">
            <a:extLst>
              <a:ext uri="{FF2B5EF4-FFF2-40B4-BE49-F238E27FC236}">
                <a16:creationId xmlns:a16="http://schemas.microsoft.com/office/drawing/2014/main" xmlns="" id="{D4D9C1AE-4300-4D93-94CB-90D7F7C4E307}"/>
              </a:ext>
            </a:extLst>
          </p:cNvPr>
          <p:cNvSpPr txBox="1"/>
          <p:nvPr/>
        </p:nvSpPr>
        <p:spPr>
          <a:xfrm flipH="1">
            <a:off x="2957511" y="6142157"/>
            <a:ext cx="2424070" cy="375085"/>
          </a:xfrm>
          <a:prstGeom prst="rect">
            <a:avLst/>
          </a:prstGeom>
          <a:noFill/>
        </p:spPr>
        <p:txBody>
          <a:bodyPr wrap="square" rtlCol="0">
            <a:spAutoFit/>
          </a:bodyPr>
          <a:lstStyle/>
          <a:p>
            <a:r>
              <a:rPr lang="en-SG" dirty="0">
                <a:solidFill>
                  <a:srgbClr val="0070C0"/>
                </a:solidFill>
              </a:rPr>
              <a:t>Response Received</a:t>
            </a:r>
          </a:p>
        </p:txBody>
      </p:sp>
      <p:sp>
        <p:nvSpPr>
          <p:cNvPr id="48" name="TextBox 70">
            <a:extLst>
              <a:ext uri="{FF2B5EF4-FFF2-40B4-BE49-F238E27FC236}">
                <a16:creationId xmlns:a16="http://schemas.microsoft.com/office/drawing/2014/main" xmlns="" id="{90A3A4CE-7BF0-494C-B904-4EA2D03FF0B0}"/>
              </a:ext>
            </a:extLst>
          </p:cNvPr>
          <p:cNvSpPr txBox="1"/>
          <p:nvPr/>
        </p:nvSpPr>
        <p:spPr>
          <a:xfrm flipH="1">
            <a:off x="2957512" y="6511489"/>
            <a:ext cx="2424070" cy="375085"/>
          </a:xfrm>
          <a:prstGeom prst="rect">
            <a:avLst/>
          </a:prstGeom>
          <a:noFill/>
        </p:spPr>
        <p:txBody>
          <a:bodyPr wrap="square" rtlCol="0">
            <a:spAutoFit/>
          </a:bodyPr>
          <a:lstStyle/>
          <a:p>
            <a:r>
              <a:rPr lang="en-SG" dirty="0" err="1">
                <a:solidFill>
                  <a:srgbClr val="0070C0"/>
                </a:solidFill>
              </a:rPr>
              <a:t>Analyze</a:t>
            </a:r>
            <a:r>
              <a:rPr lang="en-SG" dirty="0">
                <a:solidFill>
                  <a:srgbClr val="0070C0"/>
                </a:solidFill>
              </a:rPr>
              <a:t> the timings</a:t>
            </a:r>
          </a:p>
        </p:txBody>
      </p:sp>
      <p:sp>
        <p:nvSpPr>
          <p:cNvPr id="56" name="TextBox 55">
            <a:extLst>
              <a:ext uri="{FF2B5EF4-FFF2-40B4-BE49-F238E27FC236}">
                <a16:creationId xmlns:a16="http://schemas.microsoft.com/office/drawing/2014/main" xmlns="" id="{9E83071C-6829-4F8F-B17C-E8813145499E}"/>
              </a:ext>
            </a:extLst>
          </p:cNvPr>
          <p:cNvSpPr txBox="1"/>
          <p:nvPr/>
        </p:nvSpPr>
        <p:spPr>
          <a:xfrm>
            <a:off x="5360651" y="4944542"/>
            <a:ext cx="1646036" cy="369332"/>
          </a:xfrm>
          <a:prstGeom prst="rect">
            <a:avLst/>
          </a:prstGeom>
          <a:noFill/>
        </p:spPr>
        <p:txBody>
          <a:bodyPr wrap="square" rtlCol="0">
            <a:spAutoFit/>
          </a:bodyPr>
          <a:lstStyle/>
          <a:p>
            <a:r>
              <a:rPr lang="en-SG" dirty="0">
                <a:solidFill>
                  <a:srgbClr val="FF0000"/>
                </a:solidFill>
              </a:rPr>
              <a:t>1747 – 1914 ns</a:t>
            </a:r>
          </a:p>
        </p:txBody>
      </p:sp>
      <p:sp>
        <p:nvSpPr>
          <p:cNvPr id="57" name="Arrow: Down 56">
            <a:extLst>
              <a:ext uri="{FF2B5EF4-FFF2-40B4-BE49-F238E27FC236}">
                <a16:creationId xmlns:a16="http://schemas.microsoft.com/office/drawing/2014/main" xmlns="" id="{3F8E1715-FA48-46B5-8244-81DFAD2876F8}"/>
              </a:ext>
            </a:extLst>
          </p:cNvPr>
          <p:cNvSpPr/>
          <p:nvPr/>
        </p:nvSpPr>
        <p:spPr>
          <a:xfrm rot="10800000">
            <a:off x="5167425" y="4974503"/>
            <a:ext cx="242834" cy="262763"/>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1578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mph" presetSubtype="2" repeatCount="indefinite" fill="hold" nodeType="withEffect">
                                  <p:stCondLst>
                                    <p:cond delay="0"/>
                                  </p:stCondLst>
                                  <p:endCondLst>
                                    <p:cond evt="onNext" delay="0">
                                      <p:tgtEl>
                                        <p:sldTgt/>
                                      </p:tgtEl>
                                    </p:cond>
                                  </p:endCondLst>
                                  <p:childTnLst>
                                    <p:animClr clrSpc="rgb" dir="cw">
                                      <p:cBhvr>
                                        <p:cTn id="8" dur="1000" fill="hold"/>
                                        <p:tgtEl>
                                          <p:spTgt spid="76"/>
                                        </p:tgtEl>
                                        <p:attrNameLst>
                                          <p:attrName>fillcolor</p:attrName>
                                        </p:attrNameLst>
                                      </p:cBhvr>
                                      <p:to>
                                        <a:srgbClr val="C00000"/>
                                      </p:to>
                                    </p:animClr>
                                    <p:set>
                                      <p:cBhvr>
                                        <p:cTn id="9" dur="1000" fill="hold"/>
                                        <p:tgtEl>
                                          <p:spTgt spid="76"/>
                                        </p:tgtEl>
                                        <p:attrNameLst>
                                          <p:attrName>fill.type</p:attrName>
                                        </p:attrNameLst>
                                      </p:cBhvr>
                                      <p:to>
                                        <p:strVal val="solid"/>
                                      </p:to>
                                    </p:set>
                                    <p:set>
                                      <p:cBhvr>
                                        <p:cTn id="10" dur="1000" fill="hold"/>
                                        <p:tgtEl>
                                          <p:spTgt spid="76"/>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56"/>
                                        </p:tgtEl>
                                        <p:attrNameLst>
                                          <p:attrName>style.fontWeight</p:attrName>
                                        </p:attrNameLst>
                                      </p:cBhvr>
                                      <p:to>
                                        <p:strVal val="bold"/>
                                      </p:to>
                                    </p:set>
                                  </p:childTnLst>
                                </p:cTn>
                              </p:par>
                              <p:par>
                                <p:cTn id="15" presetID="22" presetClass="entr" presetSubtype="4" repeatCount="indefinite"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par>
                                <p:cTn id="18" presetID="1" presetClass="entr" presetSubtype="0" fill="hold" grpId="1" nodeType="withEffect">
                                  <p:stCondLst>
                                    <p:cond delay="0"/>
                                  </p:stCondLst>
                                  <p:iterate type="lt">
                                    <p:tmAbs val="0"/>
                                  </p:iterate>
                                  <p:childTnLst>
                                    <p:set>
                                      <p:cBhvr>
                                        <p:cTn id="1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56" grpId="1"/>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map&#10;&#10;Description automatically generated">
            <a:extLst>
              <a:ext uri="{FF2B5EF4-FFF2-40B4-BE49-F238E27FC236}">
                <a16:creationId xmlns:a16="http://schemas.microsoft.com/office/drawing/2014/main" xmlns="" id="{44032979-E1C5-4A77-9180-740C967C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866056"/>
            <a:ext cx="7179924" cy="4763345"/>
          </a:xfrm>
          <a:prstGeom prst="rect">
            <a:avLst/>
          </a:prstGeom>
        </p:spPr>
      </p:pic>
      <p:sp>
        <p:nvSpPr>
          <p:cNvPr id="2" name="Title 1">
            <a:extLst>
              <a:ext uri="{FF2B5EF4-FFF2-40B4-BE49-F238E27FC236}">
                <a16:creationId xmlns:a16="http://schemas.microsoft.com/office/drawing/2014/main" xmlns="" id="{64F3CC03-A255-4D8D-A256-550699E4750E}"/>
              </a:ext>
            </a:extLst>
          </p:cNvPr>
          <p:cNvSpPr>
            <a:spLocks noGrp="1"/>
          </p:cNvSpPr>
          <p:nvPr>
            <p:ph type="title"/>
          </p:nvPr>
        </p:nvSpPr>
        <p:spPr>
          <a:xfrm>
            <a:off x="492919" y="52210"/>
            <a:ext cx="11859101" cy="1325563"/>
          </a:xfrm>
        </p:spPr>
        <p:txBody>
          <a:bodyPr/>
          <a:lstStyle/>
          <a:p>
            <a:r>
              <a:rPr lang="en-SG" dirty="0"/>
              <a:t>Variation of Accounted Delays at 10/25/40/100G</a:t>
            </a:r>
          </a:p>
        </p:txBody>
      </p:sp>
      <p:sp>
        <p:nvSpPr>
          <p:cNvPr id="8" name="Slide Number Placeholder 7">
            <a:extLst>
              <a:ext uri="{FF2B5EF4-FFF2-40B4-BE49-F238E27FC236}">
                <a16:creationId xmlns:a16="http://schemas.microsoft.com/office/drawing/2014/main" xmlns="" id="{35AC8A13-AFC7-4A59-8D30-725CB3803590}"/>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17</a:t>
            </a:fld>
            <a:endParaRPr lang="en-SG"/>
          </a:p>
        </p:txBody>
      </p:sp>
      <p:sp>
        <p:nvSpPr>
          <p:cNvPr id="6" name="TextBox 5">
            <a:extLst>
              <a:ext uri="{FF2B5EF4-FFF2-40B4-BE49-F238E27FC236}">
                <a16:creationId xmlns:a16="http://schemas.microsoft.com/office/drawing/2014/main" xmlns="" id="{5EAB41CF-68A3-465E-9F84-9E4C0AA3CC82}"/>
              </a:ext>
            </a:extLst>
          </p:cNvPr>
          <p:cNvSpPr txBox="1"/>
          <p:nvPr/>
        </p:nvSpPr>
        <p:spPr>
          <a:xfrm>
            <a:off x="3336928" y="1412520"/>
            <a:ext cx="6480629" cy="461665"/>
          </a:xfrm>
          <a:prstGeom prst="rect">
            <a:avLst/>
          </a:prstGeom>
          <a:noFill/>
        </p:spPr>
        <p:txBody>
          <a:bodyPr wrap="square" rtlCol="0">
            <a:spAutoFit/>
          </a:bodyPr>
          <a:lstStyle/>
          <a:p>
            <a:r>
              <a:rPr lang="en-SG" sz="2400" b="1" dirty="0">
                <a:solidFill>
                  <a:srgbClr val="FF0000"/>
                </a:solidFill>
              </a:rPr>
              <a:t>Decrease in variation of Serialization delays</a:t>
            </a:r>
          </a:p>
        </p:txBody>
      </p:sp>
      <p:pic>
        <p:nvPicPr>
          <p:cNvPr id="9" name="Picture 8" descr="A close up of a map&#10;&#10;Description automatically generated">
            <a:extLst>
              <a:ext uri="{FF2B5EF4-FFF2-40B4-BE49-F238E27FC236}">
                <a16:creationId xmlns:a16="http://schemas.microsoft.com/office/drawing/2014/main" xmlns="" id="{14CB9E90-C242-4FE3-A41A-FD2DEA257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851" y="1930364"/>
            <a:ext cx="7172505" cy="4717487"/>
          </a:xfrm>
          <a:prstGeom prst="rect">
            <a:avLst/>
          </a:prstGeom>
        </p:spPr>
      </p:pic>
    </p:spTree>
    <p:extLst>
      <p:ext uri="{BB962C8B-B14F-4D97-AF65-F5344CB8AC3E}">
        <p14:creationId xmlns:p14="http://schemas.microsoft.com/office/powerpoint/2010/main" val="40808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3CC03-A255-4D8D-A256-550699E4750E}"/>
              </a:ext>
            </a:extLst>
          </p:cNvPr>
          <p:cNvSpPr>
            <a:spLocks noGrp="1"/>
          </p:cNvSpPr>
          <p:nvPr>
            <p:ph type="title"/>
          </p:nvPr>
        </p:nvSpPr>
        <p:spPr>
          <a:xfrm>
            <a:off x="931069" y="0"/>
            <a:ext cx="10515600" cy="1325563"/>
          </a:xfrm>
        </p:spPr>
        <p:txBody>
          <a:bodyPr/>
          <a:lstStyle/>
          <a:p>
            <a:r>
              <a:rPr lang="en-SG" dirty="0"/>
              <a:t>Un-accounted Delay – Wire Delay Asymmetry</a:t>
            </a:r>
          </a:p>
        </p:txBody>
      </p:sp>
      <p:pic>
        <p:nvPicPr>
          <p:cNvPr id="4" name="Picture 3">
            <a:extLst>
              <a:ext uri="{FF2B5EF4-FFF2-40B4-BE49-F238E27FC236}">
                <a16:creationId xmlns:a16="http://schemas.microsoft.com/office/drawing/2014/main" xmlns="" id="{4D7C2BEA-621A-4D0E-9A04-EC13E044CDD2}"/>
              </a:ext>
            </a:extLst>
          </p:cNvPr>
          <p:cNvPicPr>
            <a:picLocks noChangeAspect="1"/>
          </p:cNvPicPr>
          <p:nvPr/>
        </p:nvPicPr>
        <p:blipFill rotWithShape="1">
          <a:blip r:embed="rId3"/>
          <a:srcRect l="5914"/>
          <a:stretch/>
        </p:blipFill>
        <p:spPr>
          <a:xfrm>
            <a:off x="2600325" y="1807370"/>
            <a:ext cx="7460301" cy="4627056"/>
          </a:xfrm>
          <a:prstGeom prst="rect">
            <a:avLst/>
          </a:prstGeom>
        </p:spPr>
      </p:pic>
      <p:sp>
        <p:nvSpPr>
          <p:cNvPr id="5" name="Slide Number Placeholder 4">
            <a:extLst>
              <a:ext uri="{FF2B5EF4-FFF2-40B4-BE49-F238E27FC236}">
                <a16:creationId xmlns:a16="http://schemas.microsoft.com/office/drawing/2014/main" xmlns="" id="{E10AAFE2-A8C2-4A91-85D3-D65A4D1F1976}"/>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18</a:t>
            </a:fld>
            <a:endParaRPr lang="en-SG"/>
          </a:p>
        </p:txBody>
      </p:sp>
      <p:pic>
        <p:nvPicPr>
          <p:cNvPr id="6" name="Picture 5">
            <a:extLst>
              <a:ext uri="{FF2B5EF4-FFF2-40B4-BE49-F238E27FC236}">
                <a16:creationId xmlns:a16="http://schemas.microsoft.com/office/drawing/2014/main" xmlns="" id="{13EB4A5E-EFD7-4B63-AA83-56B4CFF74CAB}"/>
              </a:ext>
            </a:extLst>
          </p:cNvPr>
          <p:cNvPicPr>
            <a:picLocks noChangeAspect="1"/>
          </p:cNvPicPr>
          <p:nvPr/>
        </p:nvPicPr>
        <p:blipFill rotWithShape="1">
          <a:blip r:embed="rId3"/>
          <a:srcRect r="94206"/>
          <a:stretch/>
        </p:blipFill>
        <p:spPr>
          <a:xfrm>
            <a:off x="1901660" y="1690688"/>
            <a:ext cx="459427" cy="4627056"/>
          </a:xfrm>
          <a:prstGeom prst="rect">
            <a:avLst/>
          </a:prstGeom>
        </p:spPr>
      </p:pic>
      <p:sp>
        <p:nvSpPr>
          <p:cNvPr id="7" name="TextBox 6">
            <a:extLst>
              <a:ext uri="{FF2B5EF4-FFF2-40B4-BE49-F238E27FC236}">
                <a16:creationId xmlns:a16="http://schemas.microsoft.com/office/drawing/2014/main" xmlns="" id="{E644452D-12D1-492F-A8DC-8755D2934438}"/>
              </a:ext>
            </a:extLst>
          </p:cNvPr>
          <p:cNvSpPr txBox="1"/>
          <p:nvPr/>
        </p:nvSpPr>
        <p:spPr>
          <a:xfrm>
            <a:off x="2718758" y="1277293"/>
            <a:ext cx="7571582" cy="461665"/>
          </a:xfrm>
          <a:prstGeom prst="rect">
            <a:avLst/>
          </a:prstGeom>
          <a:noFill/>
        </p:spPr>
        <p:txBody>
          <a:bodyPr wrap="square" rtlCol="0">
            <a:spAutoFit/>
          </a:bodyPr>
          <a:lstStyle/>
          <a:p>
            <a:r>
              <a:rPr lang="en-SG" sz="2400" b="1" dirty="0">
                <a:solidFill>
                  <a:srgbClr val="FF0000"/>
                </a:solidFill>
              </a:rPr>
              <a:t>Decrease in Wire-delay asymmetry with higher speeds</a:t>
            </a:r>
          </a:p>
        </p:txBody>
      </p:sp>
    </p:spTree>
    <p:extLst>
      <p:ext uri="{BB962C8B-B14F-4D97-AF65-F5344CB8AC3E}">
        <p14:creationId xmlns:p14="http://schemas.microsoft.com/office/powerpoint/2010/main" val="2512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A2DED-59E7-44D5-85CE-843E93F1C9F3}"/>
              </a:ext>
            </a:extLst>
          </p:cNvPr>
          <p:cNvSpPr>
            <a:spLocks noGrp="1"/>
          </p:cNvSpPr>
          <p:nvPr>
            <p:ph type="title"/>
          </p:nvPr>
        </p:nvSpPr>
        <p:spPr>
          <a:xfrm>
            <a:off x="428798" y="127800"/>
            <a:ext cx="3059084" cy="195730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a:solidFill>
                  <a:srgbClr val="FFFFFF"/>
                </a:solidFill>
                <a:latin typeface="+mj-lt"/>
                <a:ea typeface="+mj-ea"/>
                <a:cs typeface="+mj-cs"/>
              </a:rPr>
              <a:t>Switch -to-Switch Measurements</a:t>
            </a:r>
          </a:p>
        </p:txBody>
      </p:sp>
      <p:pic>
        <p:nvPicPr>
          <p:cNvPr id="4" name="Picture 3">
            <a:extLst>
              <a:ext uri="{FF2B5EF4-FFF2-40B4-BE49-F238E27FC236}">
                <a16:creationId xmlns:a16="http://schemas.microsoft.com/office/drawing/2014/main" xmlns="" id="{B240A7C8-5C09-407C-B053-2CA058764618}"/>
              </a:ext>
            </a:extLst>
          </p:cNvPr>
          <p:cNvPicPr>
            <a:picLocks noChangeAspect="1"/>
          </p:cNvPicPr>
          <p:nvPr/>
        </p:nvPicPr>
        <p:blipFill rotWithShape="1">
          <a:blip r:embed="rId3"/>
          <a:srcRect r="237"/>
          <a:stretch/>
        </p:blipFill>
        <p:spPr>
          <a:xfrm>
            <a:off x="4525587" y="571827"/>
            <a:ext cx="5825837" cy="1693510"/>
          </a:xfrm>
          <a:prstGeom prst="rect">
            <a:avLst/>
          </a:prstGeom>
        </p:spPr>
      </p:pic>
      <p:sp>
        <p:nvSpPr>
          <p:cNvPr id="3" name="TextBox 2">
            <a:extLst>
              <a:ext uri="{FF2B5EF4-FFF2-40B4-BE49-F238E27FC236}">
                <a16:creationId xmlns:a16="http://schemas.microsoft.com/office/drawing/2014/main" xmlns="" id="{17B9FF34-A3C5-4975-A9BF-71D976E3F122}"/>
              </a:ext>
            </a:extLst>
          </p:cNvPr>
          <p:cNvSpPr txBox="1"/>
          <p:nvPr/>
        </p:nvSpPr>
        <p:spPr>
          <a:xfrm flipH="1">
            <a:off x="981455" y="2422454"/>
            <a:ext cx="10372345" cy="3416320"/>
          </a:xfrm>
          <a:prstGeom prst="rect">
            <a:avLst/>
          </a:prstGeom>
          <a:noFill/>
        </p:spPr>
        <p:txBody>
          <a:bodyPr wrap="square" rtlCol="0">
            <a:spAutoFit/>
          </a:bodyPr>
          <a:lstStyle/>
          <a:p>
            <a:endParaRPr lang="en-SG" sz="2400" b="1" dirty="0"/>
          </a:p>
          <a:p>
            <a:r>
              <a:rPr lang="en-SG" sz="2400" b="1" dirty="0"/>
              <a:t>Take-aways :</a:t>
            </a:r>
          </a:p>
          <a:p>
            <a:endParaRPr lang="en-SG" sz="2400" dirty="0"/>
          </a:p>
          <a:p>
            <a:pPr marL="342900" indent="-342900">
              <a:buFontTx/>
              <a:buAutoNum type="arabicParenR"/>
            </a:pPr>
            <a:r>
              <a:rPr lang="en-SG" sz="2400" dirty="0"/>
              <a:t>At </a:t>
            </a:r>
            <a:r>
              <a:rPr lang="en-SG" sz="2400" dirty="0">
                <a:solidFill>
                  <a:srgbClr val="FF0000"/>
                </a:solidFill>
              </a:rPr>
              <a:t>nanosecond-scale, </a:t>
            </a:r>
            <a:r>
              <a:rPr lang="en-SG" sz="2400" dirty="0"/>
              <a:t>even </a:t>
            </a:r>
            <a:r>
              <a:rPr lang="en-SG" sz="2400" dirty="0">
                <a:solidFill>
                  <a:srgbClr val="FF0000"/>
                </a:solidFill>
              </a:rPr>
              <a:t>idle link </a:t>
            </a:r>
            <a:r>
              <a:rPr lang="en-SG" sz="2400" dirty="0"/>
              <a:t>conditions show </a:t>
            </a:r>
            <a:r>
              <a:rPr lang="en-SG" sz="2400" dirty="0">
                <a:solidFill>
                  <a:srgbClr val="FF0000"/>
                </a:solidFill>
              </a:rPr>
              <a:t>variability of 100’s ns.</a:t>
            </a:r>
            <a:endParaRPr lang="en-SG" sz="2400" dirty="0"/>
          </a:p>
          <a:p>
            <a:pPr marL="342900" indent="-342900">
              <a:buAutoNum type="arabicParenR"/>
            </a:pPr>
            <a:r>
              <a:rPr lang="en-SG" sz="2400" dirty="0"/>
              <a:t>It is possible to </a:t>
            </a:r>
            <a:r>
              <a:rPr lang="en-SG" sz="2400" dirty="0">
                <a:solidFill>
                  <a:srgbClr val="FF0000"/>
                </a:solidFill>
              </a:rPr>
              <a:t>account </a:t>
            </a:r>
            <a:r>
              <a:rPr lang="en-SG" sz="2400" dirty="0"/>
              <a:t>various delay components in switching with PSA.</a:t>
            </a:r>
          </a:p>
          <a:p>
            <a:pPr marL="342900" indent="-342900">
              <a:buAutoNum type="arabicParenR"/>
            </a:pPr>
            <a:r>
              <a:rPr lang="en-SG" sz="2400" dirty="0"/>
              <a:t>The only </a:t>
            </a:r>
            <a:r>
              <a:rPr lang="en-SG" sz="2400" dirty="0">
                <a:solidFill>
                  <a:srgbClr val="FF0000"/>
                </a:solidFill>
              </a:rPr>
              <a:t>un-accounted delay </a:t>
            </a:r>
            <a:r>
              <a:rPr lang="en-SG" sz="2400" dirty="0"/>
              <a:t>is </a:t>
            </a:r>
            <a:r>
              <a:rPr lang="en-SG" sz="2400" dirty="0">
                <a:solidFill>
                  <a:srgbClr val="FF0000"/>
                </a:solidFill>
              </a:rPr>
              <a:t>Wire-delay</a:t>
            </a:r>
            <a:r>
              <a:rPr lang="en-SG" sz="2400" dirty="0"/>
              <a:t>.</a:t>
            </a:r>
          </a:p>
          <a:p>
            <a:pPr marL="342900" indent="-342900">
              <a:buAutoNum type="arabicParenR"/>
            </a:pPr>
            <a:r>
              <a:rPr lang="en-SG" sz="2400" dirty="0"/>
              <a:t>At nanosecond-scale, </a:t>
            </a:r>
            <a:r>
              <a:rPr lang="en-SG" sz="2400" dirty="0">
                <a:solidFill>
                  <a:srgbClr val="FF0000"/>
                </a:solidFill>
              </a:rPr>
              <a:t>Wire-delay</a:t>
            </a:r>
            <a:r>
              <a:rPr lang="en-SG" sz="2400" dirty="0"/>
              <a:t> exhibits </a:t>
            </a:r>
            <a:r>
              <a:rPr lang="en-SG" sz="2400" dirty="0">
                <a:solidFill>
                  <a:srgbClr val="FF0000"/>
                </a:solidFill>
              </a:rPr>
              <a:t>asymmetry</a:t>
            </a:r>
            <a:r>
              <a:rPr lang="en-SG" sz="2400" dirty="0"/>
              <a:t>. </a:t>
            </a:r>
          </a:p>
          <a:p>
            <a:pPr marL="342900" indent="-342900">
              <a:buAutoNum type="arabicParenR"/>
            </a:pPr>
            <a:r>
              <a:rPr lang="en-SG" sz="2400" dirty="0"/>
              <a:t>Asymmetry </a:t>
            </a:r>
            <a:r>
              <a:rPr lang="en-SG" sz="2400" dirty="0">
                <a:solidFill>
                  <a:srgbClr val="FF0000"/>
                </a:solidFill>
              </a:rPr>
              <a:t>reduces</a:t>
            </a:r>
            <a:r>
              <a:rPr lang="en-SG" sz="2400" dirty="0"/>
              <a:t> with </a:t>
            </a:r>
            <a:r>
              <a:rPr lang="en-SG" sz="2400" dirty="0">
                <a:solidFill>
                  <a:srgbClr val="FF0000"/>
                </a:solidFill>
              </a:rPr>
              <a:t>higher</a:t>
            </a:r>
            <a:r>
              <a:rPr lang="en-SG" sz="2400" dirty="0"/>
              <a:t> </a:t>
            </a:r>
            <a:r>
              <a:rPr lang="en-SG" sz="2400" dirty="0">
                <a:solidFill>
                  <a:srgbClr val="FF0000"/>
                </a:solidFill>
              </a:rPr>
              <a:t>link-speeds</a:t>
            </a:r>
            <a:r>
              <a:rPr lang="en-SG" sz="2400" dirty="0"/>
              <a:t>.</a:t>
            </a:r>
          </a:p>
          <a:p>
            <a:pPr marL="342900" indent="-342900">
              <a:buAutoNum type="arabicParenR"/>
            </a:pPr>
            <a:endParaRPr lang="en-SG" sz="2400" b="1" dirty="0"/>
          </a:p>
        </p:txBody>
      </p:sp>
      <p:sp>
        <p:nvSpPr>
          <p:cNvPr id="5" name="Slide Number Placeholder 4">
            <a:extLst>
              <a:ext uri="{FF2B5EF4-FFF2-40B4-BE49-F238E27FC236}">
                <a16:creationId xmlns:a16="http://schemas.microsoft.com/office/drawing/2014/main" xmlns="" id="{2071AD98-CC25-4875-AFE1-99D5D3E79483}"/>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19</a:t>
            </a:fld>
            <a:endParaRPr lang="en-SG"/>
          </a:p>
        </p:txBody>
      </p:sp>
    </p:spTree>
    <p:extLst>
      <p:ext uri="{BB962C8B-B14F-4D97-AF65-F5344CB8AC3E}">
        <p14:creationId xmlns:p14="http://schemas.microsoft.com/office/powerpoint/2010/main" val="27953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7D4DF-363C-4A47-985C-25128B9116C4}"/>
              </a:ext>
            </a:extLst>
          </p:cNvPr>
          <p:cNvSpPr>
            <a:spLocks noGrp="1"/>
          </p:cNvSpPr>
          <p:nvPr>
            <p:ph type="title"/>
          </p:nvPr>
        </p:nvSpPr>
        <p:spPr>
          <a:xfrm>
            <a:off x="838200" y="365125"/>
            <a:ext cx="10866120" cy="1325563"/>
          </a:xfrm>
        </p:spPr>
        <p:txBody>
          <a:bodyPr/>
          <a:lstStyle/>
          <a:p>
            <a:r>
              <a:rPr lang="en-SG" dirty="0"/>
              <a:t>Need for Time-synchronization in Data-</a:t>
            </a:r>
            <a:r>
              <a:rPr lang="en-SG" dirty="0" err="1"/>
              <a:t>centers</a:t>
            </a:r>
            <a:endParaRPr lang="en-SG" dirty="0"/>
          </a:p>
        </p:txBody>
      </p:sp>
      <p:sp>
        <p:nvSpPr>
          <p:cNvPr id="3" name="Content Placeholder 2">
            <a:extLst>
              <a:ext uri="{FF2B5EF4-FFF2-40B4-BE49-F238E27FC236}">
                <a16:creationId xmlns:a16="http://schemas.microsoft.com/office/drawing/2014/main" xmlns="" id="{BB056948-75EE-443E-881A-2C9DB395BE20}"/>
              </a:ext>
            </a:extLst>
          </p:cNvPr>
          <p:cNvSpPr>
            <a:spLocks noGrp="1"/>
          </p:cNvSpPr>
          <p:nvPr>
            <p:ph idx="1"/>
          </p:nvPr>
        </p:nvSpPr>
        <p:spPr>
          <a:xfrm>
            <a:off x="838200" y="1825625"/>
            <a:ext cx="10515600" cy="4825788"/>
          </a:xfrm>
        </p:spPr>
        <p:txBody>
          <a:bodyPr/>
          <a:lstStyle/>
          <a:p>
            <a:pPr marL="0" indent="0">
              <a:buNone/>
            </a:pPr>
            <a:r>
              <a:rPr lang="en-US" b="1" dirty="0"/>
              <a:t>Data-center Speeds</a:t>
            </a:r>
          </a:p>
          <a:p>
            <a:pPr marL="0" indent="0">
              <a:buNone/>
            </a:pPr>
            <a:r>
              <a:rPr lang="en-US" sz="2400" dirty="0"/>
              <a:t>Data-center appetite for 100G/400G is increasing!!</a:t>
            </a:r>
          </a:p>
          <a:p>
            <a:pPr marL="0" indent="0">
              <a:buNone/>
            </a:pPr>
            <a:r>
              <a:rPr lang="en-US" sz="2400" dirty="0"/>
              <a:t>At 100G speeds, an 80-byte packet every 6.4ns.</a:t>
            </a:r>
          </a:p>
          <a:p>
            <a:endParaRPr lang="en-US" dirty="0"/>
          </a:p>
          <a:p>
            <a:endParaRPr lang="en-US" dirty="0"/>
          </a:p>
          <a:p>
            <a:pPr marL="0" indent="0">
              <a:buNone/>
            </a:pPr>
            <a:r>
              <a:rPr lang="en-US" b="1" dirty="0"/>
              <a:t>Distributed Applications</a:t>
            </a:r>
          </a:p>
        </p:txBody>
      </p:sp>
      <p:pic>
        <p:nvPicPr>
          <p:cNvPr id="4" name="Picture 3">
            <a:extLst>
              <a:ext uri="{FF2B5EF4-FFF2-40B4-BE49-F238E27FC236}">
                <a16:creationId xmlns:a16="http://schemas.microsoft.com/office/drawing/2014/main" xmlns="" id="{65236057-4788-4B49-B4DC-D41B9B80E87F}"/>
              </a:ext>
            </a:extLst>
          </p:cNvPr>
          <p:cNvPicPr>
            <a:picLocks noChangeAspect="1"/>
          </p:cNvPicPr>
          <p:nvPr/>
        </p:nvPicPr>
        <p:blipFill>
          <a:blip r:embed="rId3"/>
          <a:stretch>
            <a:fillRect/>
          </a:stretch>
        </p:blipFill>
        <p:spPr>
          <a:xfrm>
            <a:off x="5839311" y="3977832"/>
            <a:ext cx="4523232" cy="2517815"/>
          </a:xfrm>
          <a:prstGeom prst="rect">
            <a:avLst/>
          </a:prstGeom>
        </p:spPr>
      </p:pic>
      <p:pic>
        <p:nvPicPr>
          <p:cNvPr id="5" name="Picture 2" descr="Image result for e-commerce">
            <a:extLst>
              <a:ext uri="{FF2B5EF4-FFF2-40B4-BE49-F238E27FC236}">
                <a16:creationId xmlns:a16="http://schemas.microsoft.com/office/drawing/2014/main" xmlns="" id="{C2180D36-2656-4956-99DC-CA5F6F595ED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000"/>
          <a:stretch/>
        </p:blipFill>
        <p:spPr bwMode="auto">
          <a:xfrm>
            <a:off x="5982581" y="4092132"/>
            <a:ext cx="4523232" cy="249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network updates">
            <a:extLst>
              <a:ext uri="{FF2B5EF4-FFF2-40B4-BE49-F238E27FC236}">
                <a16:creationId xmlns:a16="http://schemas.microsoft.com/office/drawing/2014/main" xmlns="" id="{3AC2D8B5-B498-4E01-81E2-F8A5420111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06"/>
          <a:stretch/>
        </p:blipFill>
        <p:spPr bwMode="auto">
          <a:xfrm>
            <a:off x="6327363" y="4262225"/>
            <a:ext cx="4523232" cy="2524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7EABB2E-D9BD-4200-9C54-0F956957FB24}"/>
              </a:ext>
            </a:extLst>
          </p:cNvPr>
          <p:cNvSpPr txBox="1"/>
          <p:nvPr/>
        </p:nvSpPr>
        <p:spPr>
          <a:xfrm flipH="1">
            <a:off x="862566" y="4938757"/>
            <a:ext cx="4439349" cy="1877437"/>
          </a:xfrm>
          <a:prstGeom prst="rect">
            <a:avLst/>
          </a:prstGeom>
          <a:noFill/>
        </p:spPr>
        <p:txBody>
          <a:bodyPr wrap="square" rtlCol="0">
            <a:spAutoFit/>
          </a:bodyPr>
          <a:lstStyle/>
          <a:p>
            <a:pPr marL="342900" indent="-342900">
              <a:buAutoNum type="arabicParenR"/>
            </a:pPr>
            <a:r>
              <a:rPr lang="en-SG" sz="2400" dirty="0"/>
              <a:t>High-speed Trading</a:t>
            </a:r>
          </a:p>
          <a:p>
            <a:pPr marL="342900" indent="-342900">
              <a:buAutoNum type="arabicParenR"/>
            </a:pPr>
            <a:r>
              <a:rPr lang="en-SG" sz="2400" dirty="0"/>
              <a:t>E-Commerce</a:t>
            </a:r>
          </a:p>
          <a:p>
            <a:pPr marL="342900" indent="-342900">
              <a:buAutoNum type="arabicParenR"/>
            </a:pPr>
            <a:r>
              <a:rPr lang="en-SG" sz="2400" dirty="0"/>
              <a:t>Network Scheduling/ Updates</a:t>
            </a:r>
          </a:p>
          <a:p>
            <a:r>
              <a:rPr lang="en-SG" sz="2400" dirty="0"/>
              <a:t>     Etc..</a:t>
            </a:r>
          </a:p>
          <a:p>
            <a:pPr marL="342900" indent="-342900">
              <a:buAutoNum type="arabicParenR"/>
            </a:pPr>
            <a:endParaRPr lang="en-SG" sz="2000" b="1" dirty="0"/>
          </a:p>
        </p:txBody>
      </p:sp>
      <p:pic>
        <p:nvPicPr>
          <p:cNvPr id="8" name="Picture 4" descr="https://d3w2mpp70f6o8z.cloudfront.net/media/images/100gand40g.original.png">
            <a:extLst>
              <a:ext uri="{FF2B5EF4-FFF2-40B4-BE49-F238E27FC236}">
                <a16:creationId xmlns:a16="http://schemas.microsoft.com/office/drawing/2014/main" xmlns="" id="{3976BD05-80B4-4FCA-9F39-01E7064EBC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8376" y="1594569"/>
            <a:ext cx="4760742" cy="16269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E23261A1-E86B-403F-AD1C-5C724501270C}"/>
              </a:ext>
            </a:extLst>
          </p:cNvPr>
          <p:cNvSpPr/>
          <p:nvPr/>
        </p:nvSpPr>
        <p:spPr>
          <a:xfrm>
            <a:off x="3048000" y="3375361"/>
            <a:ext cx="6096000" cy="369332"/>
          </a:xfrm>
          <a:prstGeom prst="rect">
            <a:avLst/>
          </a:prstGeom>
          <a:ln>
            <a:solidFill>
              <a:srgbClr val="FF0000"/>
            </a:solidFill>
          </a:ln>
        </p:spPr>
        <p:txBody>
          <a:bodyPr>
            <a:spAutoFit/>
          </a:bodyPr>
          <a:lstStyle/>
          <a:p>
            <a:pPr algn="ctr"/>
            <a:r>
              <a:rPr lang="en-US" b="1" dirty="0">
                <a:solidFill>
                  <a:srgbClr val="FF0000"/>
                </a:solidFill>
              </a:rPr>
              <a:t>Nanosecond-level Time synchronization is essential!!</a:t>
            </a:r>
          </a:p>
        </p:txBody>
      </p:sp>
      <p:sp>
        <p:nvSpPr>
          <p:cNvPr id="10" name="Slide Number Placeholder 9">
            <a:extLst>
              <a:ext uri="{FF2B5EF4-FFF2-40B4-BE49-F238E27FC236}">
                <a16:creationId xmlns:a16="http://schemas.microsoft.com/office/drawing/2014/main" xmlns="" id="{1619CD6B-61DE-492A-8665-6D4D21C4D15E}"/>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2</a:t>
            </a:fld>
            <a:endParaRPr lang="en-SG"/>
          </a:p>
        </p:txBody>
      </p:sp>
    </p:spTree>
    <p:extLst>
      <p:ext uri="{BB962C8B-B14F-4D97-AF65-F5344CB8AC3E}">
        <p14:creationId xmlns:p14="http://schemas.microsoft.com/office/powerpoint/2010/main" val="417821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childTnLst>
                                </p:cTn>
                              </p:par>
                            </p:childTnLst>
                          </p:cTn>
                        </p:par>
                        <p:par>
                          <p:cTn id="34" fill="hold">
                            <p:stCondLst>
                              <p:cond delay="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childTnLst>
                                </p:cTn>
                              </p:par>
                            </p:childTnLst>
                          </p:cTn>
                        </p:par>
                        <p:par>
                          <p:cTn id="44" fill="hold">
                            <p:stCondLst>
                              <p:cond delay="0"/>
                            </p:stCondLst>
                            <p:childTnLst>
                              <p:par>
                                <p:cTn id="45" presetID="42"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BA0B86-C6E3-4D48-AF5C-11819E83E758}"/>
              </a:ext>
            </a:extLst>
          </p:cNvPr>
          <p:cNvPicPr>
            <a:picLocks noChangeAspect="1"/>
          </p:cNvPicPr>
          <p:nvPr/>
        </p:nvPicPr>
        <p:blipFill rotWithShape="1">
          <a:blip r:embed="rId3"/>
          <a:srcRect b="985"/>
          <a:stretch/>
        </p:blipFill>
        <p:spPr>
          <a:xfrm>
            <a:off x="4396740" y="2755996"/>
            <a:ext cx="5905500" cy="1632872"/>
          </a:xfrm>
          <a:prstGeom prst="rect">
            <a:avLst/>
          </a:prstGeom>
        </p:spPr>
      </p:pic>
      <p:sp>
        <p:nvSpPr>
          <p:cNvPr id="2" name="Title 1">
            <a:extLst>
              <a:ext uri="{FF2B5EF4-FFF2-40B4-BE49-F238E27FC236}">
                <a16:creationId xmlns:a16="http://schemas.microsoft.com/office/drawing/2014/main" xmlns="" id="{B3AA2DED-59E7-44D5-85CE-843E93F1C9F3}"/>
              </a:ext>
            </a:extLst>
          </p:cNvPr>
          <p:cNvSpPr>
            <a:spLocks noGrp="1"/>
          </p:cNvSpPr>
          <p:nvPr>
            <p:ph type="title"/>
          </p:nvPr>
        </p:nvSpPr>
        <p:spPr>
          <a:xfrm>
            <a:off x="640080" y="2074363"/>
            <a:ext cx="305908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a:solidFill>
                  <a:srgbClr val="FFFFFF"/>
                </a:solidFill>
                <a:latin typeface="+mj-lt"/>
                <a:ea typeface="+mj-ea"/>
                <a:cs typeface="+mj-cs"/>
              </a:rPr>
              <a:t>Switch-to-Host Measurements</a:t>
            </a:r>
          </a:p>
        </p:txBody>
      </p:sp>
      <p:sp>
        <p:nvSpPr>
          <p:cNvPr id="5" name="Slide Number Placeholder 4">
            <a:extLst>
              <a:ext uri="{FF2B5EF4-FFF2-40B4-BE49-F238E27FC236}">
                <a16:creationId xmlns:a16="http://schemas.microsoft.com/office/drawing/2014/main" xmlns="" id="{4F6941F3-0697-4CA7-8865-2B034E681F17}"/>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20</a:t>
            </a:fld>
            <a:endParaRPr lang="en-SG"/>
          </a:p>
        </p:txBody>
      </p:sp>
    </p:spTree>
    <p:extLst>
      <p:ext uri="{BB962C8B-B14F-4D97-AF65-F5344CB8AC3E}">
        <p14:creationId xmlns:p14="http://schemas.microsoft.com/office/powerpoint/2010/main" val="2826415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xmlns="" id="{6BE1E9A4-36C5-4D43-9152-8525A5B2927E}"/>
              </a:ext>
            </a:extLst>
          </p:cNvPr>
          <p:cNvCxnSpPr>
            <a:cxnSpLocks/>
          </p:cNvCxnSpPr>
          <p:nvPr/>
        </p:nvCxnSpPr>
        <p:spPr>
          <a:xfrm flipH="1">
            <a:off x="3530778" y="76455"/>
            <a:ext cx="11384" cy="6781545"/>
          </a:xfrm>
          <a:prstGeom prst="line">
            <a:avLst/>
          </a:prstGeom>
          <a:ln>
            <a:prstDash val="lgDash"/>
          </a:ln>
        </p:spPr>
        <p:style>
          <a:lnRef idx="3">
            <a:schemeClr val="dk1"/>
          </a:lnRef>
          <a:fillRef idx="0">
            <a:schemeClr val="dk1"/>
          </a:fillRef>
          <a:effectRef idx="2">
            <a:schemeClr val="dk1"/>
          </a:effectRef>
          <a:fontRef idx="minor">
            <a:schemeClr val="tx1"/>
          </a:fontRef>
        </p:style>
      </p:cxnSp>
      <p:pic>
        <p:nvPicPr>
          <p:cNvPr id="66" name="Picture 65">
            <a:extLst>
              <a:ext uri="{FF2B5EF4-FFF2-40B4-BE49-F238E27FC236}">
                <a16:creationId xmlns:a16="http://schemas.microsoft.com/office/drawing/2014/main" xmlns="" id="{86E6983E-05E4-48BF-9B34-52E4CB84B769}"/>
              </a:ext>
            </a:extLst>
          </p:cNvPr>
          <p:cNvPicPr>
            <a:picLocks noChangeAspect="1"/>
          </p:cNvPicPr>
          <p:nvPr/>
        </p:nvPicPr>
        <p:blipFill rotWithShape="1">
          <a:blip r:embed="rId3"/>
          <a:srcRect r="64257" b="56998"/>
          <a:stretch/>
        </p:blipFill>
        <p:spPr>
          <a:xfrm>
            <a:off x="1418300" y="6020990"/>
            <a:ext cx="2087275" cy="728249"/>
          </a:xfrm>
          <a:prstGeom prst="rect">
            <a:avLst/>
          </a:prstGeom>
        </p:spPr>
      </p:pic>
      <p:cxnSp>
        <p:nvCxnSpPr>
          <p:cNvPr id="13" name="Straight Connector 12">
            <a:extLst>
              <a:ext uri="{FF2B5EF4-FFF2-40B4-BE49-F238E27FC236}">
                <a16:creationId xmlns:a16="http://schemas.microsoft.com/office/drawing/2014/main" xmlns="" id="{43F2345D-CC52-4882-A4B5-CF4C5487134F}"/>
              </a:ext>
            </a:extLst>
          </p:cNvPr>
          <p:cNvCxnSpPr/>
          <p:nvPr/>
        </p:nvCxnSpPr>
        <p:spPr>
          <a:xfrm flipH="1">
            <a:off x="3158423" y="934068"/>
            <a:ext cx="354842" cy="0"/>
          </a:xfrm>
          <a:prstGeom prst="line">
            <a:avLst/>
          </a:prstGeom>
        </p:spPr>
        <p:style>
          <a:lnRef idx="3">
            <a:schemeClr val="accent6"/>
          </a:lnRef>
          <a:fillRef idx="0">
            <a:schemeClr val="accent6"/>
          </a:fillRef>
          <a:effectRef idx="2">
            <a:schemeClr val="accent6"/>
          </a:effectRef>
          <a:fontRef idx="minor">
            <a:schemeClr val="tx1"/>
          </a:fontRef>
        </p:style>
      </p:cxnSp>
      <p:sp>
        <p:nvSpPr>
          <p:cNvPr id="29" name="TextBox 28">
            <a:extLst>
              <a:ext uri="{FF2B5EF4-FFF2-40B4-BE49-F238E27FC236}">
                <a16:creationId xmlns:a16="http://schemas.microsoft.com/office/drawing/2014/main" xmlns="" id="{DCE11C68-D12F-4EAF-AEA7-4046107EB811}"/>
              </a:ext>
            </a:extLst>
          </p:cNvPr>
          <p:cNvSpPr txBox="1"/>
          <p:nvPr/>
        </p:nvSpPr>
        <p:spPr>
          <a:xfrm flipH="1">
            <a:off x="1802183" y="1389363"/>
            <a:ext cx="1603122" cy="369332"/>
          </a:xfrm>
          <a:prstGeom prst="rect">
            <a:avLst/>
          </a:prstGeom>
          <a:noFill/>
        </p:spPr>
        <p:txBody>
          <a:bodyPr wrap="square" rtlCol="0">
            <a:spAutoFit/>
          </a:bodyPr>
          <a:lstStyle/>
          <a:p>
            <a:r>
              <a:rPr lang="en-SG" b="1" dirty="0"/>
              <a:t>Host : Client</a:t>
            </a:r>
          </a:p>
        </p:txBody>
      </p:sp>
      <p:sp>
        <p:nvSpPr>
          <p:cNvPr id="30" name="TextBox 29">
            <a:extLst>
              <a:ext uri="{FF2B5EF4-FFF2-40B4-BE49-F238E27FC236}">
                <a16:creationId xmlns:a16="http://schemas.microsoft.com/office/drawing/2014/main" xmlns="" id="{9AD74579-FB5A-4243-83A8-48B96B6E7762}"/>
              </a:ext>
            </a:extLst>
          </p:cNvPr>
          <p:cNvSpPr txBox="1"/>
          <p:nvPr/>
        </p:nvSpPr>
        <p:spPr>
          <a:xfrm flipH="1">
            <a:off x="8706133" y="2360639"/>
            <a:ext cx="1738826" cy="369332"/>
          </a:xfrm>
          <a:prstGeom prst="rect">
            <a:avLst/>
          </a:prstGeom>
          <a:noFill/>
        </p:spPr>
        <p:txBody>
          <a:bodyPr wrap="square" rtlCol="0">
            <a:spAutoFit/>
          </a:bodyPr>
          <a:lstStyle/>
          <a:p>
            <a:r>
              <a:rPr lang="en-SG" b="1" dirty="0"/>
              <a:t>SW : Server</a:t>
            </a:r>
          </a:p>
        </p:txBody>
      </p:sp>
      <p:sp>
        <p:nvSpPr>
          <p:cNvPr id="2" name="Rectangle: Rounded Corners 1">
            <a:extLst>
              <a:ext uri="{FF2B5EF4-FFF2-40B4-BE49-F238E27FC236}">
                <a16:creationId xmlns:a16="http://schemas.microsoft.com/office/drawing/2014/main" xmlns="" id="{D7A15F3D-2545-472E-BBDF-F4977ADB55A8}"/>
              </a:ext>
            </a:extLst>
          </p:cNvPr>
          <p:cNvSpPr/>
          <p:nvPr/>
        </p:nvSpPr>
        <p:spPr>
          <a:xfrm>
            <a:off x="3553551" y="456539"/>
            <a:ext cx="454886" cy="24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Slide Number Placeholder 59">
            <a:extLst>
              <a:ext uri="{FF2B5EF4-FFF2-40B4-BE49-F238E27FC236}">
                <a16:creationId xmlns:a16="http://schemas.microsoft.com/office/drawing/2014/main" xmlns="" id="{C14CEA2C-6598-47B9-84EE-453E42156302}"/>
              </a:ext>
            </a:extLst>
          </p:cNvPr>
          <p:cNvSpPr>
            <a:spLocks noGrp="1"/>
          </p:cNvSpPr>
          <p:nvPr>
            <p:ph type="sldNum" sz="quarter" idx="12"/>
          </p:nvPr>
        </p:nvSpPr>
        <p:spPr>
          <a:xfrm>
            <a:off x="8922473" y="3175"/>
            <a:ext cx="2743200" cy="365125"/>
          </a:xfrm>
        </p:spPr>
        <p:txBody>
          <a:bodyPr/>
          <a:lstStyle/>
          <a:p>
            <a:fld id="{729CC8A8-141D-466A-B534-BFE7B6828A11}" type="slidenum">
              <a:rPr lang="en-SG" smtClean="0"/>
              <a:t>21</a:t>
            </a:fld>
            <a:endParaRPr lang="en-SG"/>
          </a:p>
        </p:txBody>
      </p:sp>
      <p:sp>
        <p:nvSpPr>
          <p:cNvPr id="36" name="TextBox 35">
            <a:extLst>
              <a:ext uri="{FF2B5EF4-FFF2-40B4-BE49-F238E27FC236}">
                <a16:creationId xmlns:a16="http://schemas.microsoft.com/office/drawing/2014/main" xmlns="" id="{ED4DE12B-49D1-4E64-AB01-9D80D219D662}"/>
              </a:ext>
            </a:extLst>
          </p:cNvPr>
          <p:cNvSpPr txBox="1"/>
          <p:nvPr/>
        </p:nvSpPr>
        <p:spPr>
          <a:xfrm flipH="1">
            <a:off x="3780994" y="6176721"/>
            <a:ext cx="2426381" cy="369332"/>
          </a:xfrm>
          <a:prstGeom prst="rect">
            <a:avLst/>
          </a:prstGeom>
          <a:noFill/>
        </p:spPr>
        <p:txBody>
          <a:bodyPr wrap="square" rtlCol="0">
            <a:spAutoFit/>
          </a:bodyPr>
          <a:lstStyle/>
          <a:p>
            <a:r>
              <a:rPr lang="en-SG" dirty="0">
                <a:solidFill>
                  <a:srgbClr val="0070C0"/>
                </a:solidFill>
              </a:rPr>
              <a:t>Response Received</a:t>
            </a:r>
          </a:p>
        </p:txBody>
      </p:sp>
      <p:sp>
        <p:nvSpPr>
          <p:cNvPr id="45" name="TextBox 44">
            <a:extLst>
              <a:ext uri="{FF2B5EF4-FFF2-40B4-BE49-F238E27FC236}">
                <a16:creationId xmlns:a16="http://schemas.microsoft.com/office/drawing/2014/main" xmlns="" id="{DA7A3E85-B956-4CA8-B020-DD499B870CBA}"/>
              </a:ext>
            </a:extLst>
          </p:cNvPr>
          <p:cNvSpPr txBox="1"/>
          <p:nvPr/>
        </p:nvSpPr>
        <p:spPr>
          <a:xfrm flipH="1">
            <a:off x="3548549" y="699486"/>
            <a:ext cx="1856164" cy="369332"/>
          </a:xfrm>
          <a:prstGeom prst="rect">
            <a:avLst/>
          </a:prstGeom>
          <a:noFill/>
        </p:spPr>
        <p:txBody>
          <a:bodyPr wrap="square" rtlCol="0">
            <a:spAutoFit/>
          </a:bodyPr>
          <a:lstStyle/>
          <a:p>
            <a:r>
              <a:rPr lang="en-SG" dirty="0">
                <a:solidFill>
                  <a:srgbClr val="0070C0"/>
                </a:solidFill>
              </a:rPr>
              <a:t>Send Request</a:t>
            </a:r>
          </a:p>
        </p:txBody>
      </p:sp>
      <p:pic>
        <p:nvPicPr>
          <p:cNvPr id="59" name="Picture 58">
            <a:extLst>
              <a:ext uri="{FF2B5EF4-FFF2-40B4-BE49-F238E27FC236}">
                <a16:creationId xmlns:a16="http://schemas.microsoft.com/office/drawing/2014/main" xmlns="" id="{424C4B3A-0758-4A78-9AE7-621D763A64DC}"/>
              </a:ext>
            </a:extLst>
          </p:cNvPr>
          <p:cNvPicPr>
            <a:picLocks noChangeAspect="1"/>
          </p:cNvPicPr>
          <p:nvPr/>
        </p:nvPicPr>
        <p:blipFill rotWithShape="1">
          <a:blip r:embed="rId3"/>
          <a:srcRect r="64257" b="56998"/>
          <a:stretch/>
        </p:blipFill>
        <p:spPr>
          <a:xfrm>
            <a:off x="1437116" y="755571"/>
            <a:ext cx="2087275" cy="728249"/>
          </a:xfrm>
          <a:prstGeom prst="rect">
            <a:avLst/>
          </a:prstGeom>
        </p:spPr>
      </p:pic>
      <p:sp>
        <p:nvSpPr>
          <p:cNvPr id="31" name="TextBox 30">
            <a:extLst>
              <a:ext uri="{FF2B5EF4-FFF2-40B4-BE49-F238E27FC236}">
                <a16:creationId xmlns:a16="http://schemas.microsoft.com/office/drawing/2014/main" xmlns="" id="{2BFFD752-DE23-4DB7-A953-227BB670709B}"/>
              </a:ext>
            </a:extLst>
          </p:cNvPr>
          <p:cNvSpPr txBox="1"/>
          <p:nvPr/>
        </p:nvSpPr>
        <p:spPr>
          <a:xfrm flipH="1">
            <a:off x="1780824" y="5637889"/>
            <a:ext cx="1603122" cy="369332"/>
          </a:xfrm>
          <a:prstGeom prst="rect">
            <a:avLst/>
          </a:prstGeom>
          <a:noFill/>
        </p:spPr>
        <p:txBody>
          <a:bodyPr wrap="square" rtlCol="0">
            <a:spAutoFit/>
          </a:bodyPr>
          <a:lstStyle/>
          <a:p>
            <a:r>
              <a:rPr lang="en-SG" b="1" dirty="0"/>
              <a:t>Host: Client</a:t>
            </a:r>
          </a:p>
        </p:txBody>
      </p:sp>
      <p:cxnSp>
        <p:nvCxnSpPr>
          <p:cNvPr id="21" name="Straight Arrow Connector 20">
            <a:extLst>
              <a:ext uri="{FF2B5EF4-FFF2-40B4-BE49-F238E27FC236}">
                <a16:creationId xmlns:a16="http://schemas.microsoft.com/office/drawing/2014/main" xmlns="" id="{5E843321-13D7-4B02-BD11-F9E5D4AB4210}"/>
              </a:ext>
            </a:extLst>
          </p:cNvPr>
          <p:cNvCxnSpPr>
            <a:cxnSpLocks/>
          </p:cNvCxnSpPr>
          <p:nvPr/>
        </p:nvCxnSpPr>
        <p:spPr>
          <a:xfrm>
            <a:off x="3506441" y="934068"/>
            <a:ext cx="5416032" cy="1719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0" name="Picture 49">
            <a:extLst>
              <a:ext uri="{FF2B5EF4-FFF2-40B4-BE49-F238E27FC236}">
                <a16:creationId xmlns:a16="http://schemas.microsoft.com/office/drawing/2014/main" xmlns="" id="{F994C45C-1015-4F9F-B35B-149229DC5A47}"/>
              </a:ext>
            </a:extLst>
          </p:cNvPr>
          <p:cNvPicPr>
            <a:picLocks noChangeAspect="1"/>
          </p:cNvPicPr>
          <p:nvPr/>
        </p:nvPicPr>
        <p:blipFill rotWithShape="1">
          <a:blip r:embed="rId3"/>
          <a:srcRect r="64257" b="56998"/>
          <a:stretch/>
        </p:blipFill>
        <p:spPr>
          <a:xfrm>
            <a:off x="8049121" y="2640560"/>
            <a:ext cx="2701145" cy="942428"/>
          </a:xfrm>
          <a:prstGeom prst="rect">
            <a:avLst/>
          </a:prstGeom>
        </p:spPr>
      </p:pic>
      <p:cxnSp>
        <p:nvCxnSpPr>
          <p:cNvPr id="22" name="Straight Arrow Connector 21">
            <a:extLst>
              <a:ext uri="{FF2B5EF4-FFF2-40B4-BE49-F238E27FC236}">
                <a16:creationId xmlns:a16="http://schemas.microsoft.com/office/drawing/2014/main" xmlns="" id="{B9B2AA8D-CC1A-403B-9B72-07C120BE213F}"/>
              </a:ext>
            </a:extLst>
          </p:cNvPr>
          <p:cNvCxnSpPr>
            <a:cxnSpLocks/>
          </p:cNvCxnSpPr>
          <p:nvPr/>
        </p:nvCxnSpPr>
        <p:spPr>
          <a:xfrm flipH="1">
            <a:off x="3513266" y="3449848"/>
            <a:ext cx="5409207" cy="27931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xmlns="" id="{623EFCD7-0977-4190-A463-50353203C158}"/>
              </a:ext>
            </a:extLst>
          </p:cNvPr>
          <p:cNvSpPr txBox="1"/>
          <p:nvPr/>
        </p:nvSpPr>
        <p:spPr>
          <a:xfrm rot="16200000">
            <a:off x="2825375" y="2924451"/>
            <a:ext cx="1028700" cy="369332"/>
          </a:xfrm>
          <a:prstGeom prst="rect">
            <a:avLst/>
          </a:prstGeom>
          <a:noFill/>
        </p:spPr>
        <p:txBody>
          <a:bodyPr wrap="square" rtlCol="0">
            <a:spAutoFit/>
          </a:bodyPr>
          <a:lstStyle/>
          <a:p>
            <a:r>
              <a:rPr lang="en-SG" dirty="0"/>
              <a:t>Time</a:t>
            </a:r>
          </a:p>
        </p:txBody>
      </p:sp>
      <p:pic>
        <p:nvPicPr>
          <p:cNvPr id="19" name="Picture 18">
            <a:extLst>
              <a:ext uri="{FF2B5EF4-FFF2-40B4-BE49-F238E27FC236}">
                <a16:creationId xmlns:a16="http://schemas.microsoft.com/office/drawing/2014/main" xmlns="" id="{B66E5569-0822-4CF8-8136-03636EBD292F}"/>
              </a:ext>
            </a:extLst>
          </p:cNvPr>
          <p:cNvPicPr>
            <a:picLocks noChangeAspect="1"/>
          </p:cNvPicPr>
          <p:nvPr/>
        </p:nvPicPr>
        <p:blipFill rotWithShape="1">
          <a:blip r:embed="rId4"/>
          <a:srcRect l="1" r="66064" b="58898"/>
          <a:stretch/>
        </p:blipFill>
        <p:spPr>
          <a:xfrm>
            <a:off x="1344599" y="714725"/>
            <a:ext cx="2197304" cy="743173"/>
          </a:xfrm>
          <a:prstGeom prst="rect">
            <a:avLst/>
          </a:prstGeom>
        </p:spPr>
      </p:pic>
      <p:pic>
        <p:nvPicPr>
          <p:cNvPr id="20" name="Picture 19">
            <a:extLst>
              <a:ext uri="{FF2B5EF4-FFF2-40B4-BE49-F238E27FC236}">
                <a16:creationId xmlns:a16="http://schemas.microsoft.com/office/drawing/2014/main" xmlns="" id="{BAD7B32A-8ED7-4FC8-935B-29BD452A27BE}"/>
              </a:ext>
            </a:extLst>
          </p:cNvPr>
          <p:cNvPicPr>
            <a:picLocks noChangeAspect="1"/>
          </p:cNvPicPr>
          <p:nvPr/>
        </p:nvPicPr>
        <p:blipFill rotWithShape="1">
          <a:blip r:embed="rId4"/>
          <a:srcRect l="1" r="66064" b="58898"/>
          <a:stretch/>
        </p:blipFill>
        <p:spPr>
          <a:xfrm>
            <a:off x="1303361" y="5989801"/>
            <a:ext cx="2197304" cy="743173"/>
          </a:xfrm>
          <a:prstGeom prst="rect">
            <a:avLst/>
          </a:prstGeom>
        </p:spPr>
      </p:pic>
      <p:sp>
        <p:nvSpPr>
          <p:cNvPr id="23" name="TextBox 22">
            <a:extLst>
              <a:ext uri="{FF2B5EF4-FFF2-40B4-BE49-F238E27FC236}">
                <a16:creationId xmlns:a16="http://schemas.microsoft.com/office/drawing/2014/main" xmlns="" id="{7A102A48-E919-4100-BA42-ACA6F0BC7DA9}"/>
              </a:ext>
            </a:extLst>
          </p:cNvPr>
          <p:cNvSpPr txBox="1"/>
          <p:nvPr/>
        </p:nvSpPr>
        <p:spPr>
          <a:xfrm rot="1009214" flipH="1">
            <a:off x="5383422" y="1462225"/>
            <a:ext cx="2102464" cy="369332"/>
          </a:xfrm>
          <a:prstGeom prst="rect">
            <a:avLst/>
          </a:prstGeom>
          <a:noFill/>
        </p:spPr>
        <p:txBody>
          <a:bodyPr wrap="square" rtlCol="0">
            <a:spAutoFit/>
          </a:bodyPr>
          <a:lstStyle/>
          <a:p>
            <a:r>
              <a:rPr lang="en-SG" b="1" dirty="0">
                <a:solidFill>
                  <a:srgbClr val="0070C0"/>
                </a:solidFill>
              </a:rPr>
              <a:t>Request Wire Delay</a:t>
            </a:r>
          </a:p>
        </p:txBody>
      </p:sp>
      <p:sp>
        <p:nvSpPr>
          <p:cNvPr id="24" name="TextBox 23">
            <a:extLst>
              <a:ext uri="{FF2B5EF4-FFF2-40B4-BE49-F238E27FC236}">
                <a16:creationId xmlns:a16="http://schemas.microsoft.com/office/drawing/2014/main" xmlns="" id="{750EFEBD-DEF4-4567-A5EF-7045DE120C5D}"/>
              </a:ext>
            </a:extLst>
          </p:cNvPr>
          <p:cNvSpPr txBox="1"/>
          <p:nvPr/>
        </p:nvSpPr>
        <p:spPr>
          <a:xfrm rot="19861952" flipH="1">
            <a:off x="5674963" y="4641595"/>
            <a:ext cx="1928734" cy="369332"/>
          </a:xfrm>
          <a:prstGeom prst="rect">
            <a:avLst/>
          </a:prstGeom>
          <a:noFill/>
        </p:spPr>
        <p:txBody>
          <a:bodyPr wrap="square" rtlCol="0">
            <a:spAutoFit/>
          </a:bodyPr>
          <a:lstStyle/>
          <a:p>
            <a:r>
              <a:rPr lang="en-SG" b="1" dirty="0">
                <a:solidFill>
                  <a:srgbClr val="0070C0"/>
                </a:solidFill>
              </a:rPr>
              <a:t>Reply Wire Delay</a:t>
            </a:r>
          </a:p>
        </p:txBody>
      </p:sp>
      <p:sp>
        <p:nvSpPr>
          <p:cNvPr id="27" name="TextBox 26">
            <a:extLst>
              <a:ext uri="{FF2B5EF4-FFF2-40B4-BE49-F238E27FC236}">
                <a16:creationId xmlns:a16="http://schemas.microsoft.com/office/drawing/2014/main" xmlns="" id="{60012B94-0D55-4167-B488-A1F05046D5EB}"/>
              </a:ext>
            </a:extLst>
          </p:cNvPr>
          <p:cNvSpPr txBox="1"/>
          <p:nvPr/>
        </p:nvSpPr>
        <p:spPr>
          <a:xfrm flipH="1">
            <a:off x="10713999" y="2413337"/>
            <a:ext cx="1422021" cy="1015663"/>
          </a:xfrm>
          <a:prstGeom prst="rect">
            <a:avLst/>
          </a:prstGeom>
          <a:noFill/>
        </p:spPr>
        <p:txBody>
          <a:bodyPr wrap="square" rtlCol="0">
            <a:spAutoFit/>
          </a:bodyPr>
          <a:lstStyle/>
          <a:p>
            <a:r>
              <a:rPr lang="en-SG" sz="2000" b="1" dirty="0">
                <a:solidFill>
                  <a:srgbClr val="0070C0"/>
                </a:solidFill>
              </a:rPr>
              <a:t>Embed Timings in packet</a:t>
            </a:r>
          </a:p>
        </p:txBody>
      </p:sp>
    </p:spTree>
    <p:extLst>
      <p:ext uri="{BB962C8B-B14F-4D97-AF65-F5344CB8AC3E}">
        <p14:creationId xmlns:p14="http://schemas.microsoft.com/office/powerpoint/2010/main" val="30553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95833E-6 -2.22222E-6 L 3.95833E-6 0.04908 " pathEditMode="relative" rAng="0" ptsTypes="AA">
                                      <p:cBhvr>
                                        <p:cTn id="6" dur="500" fill="hold"/>
                                        <p:tgtEl>
                                          <p:spTgt spid="2"/>
                                        </p:tgtEl>
                                        <p:attrNameLst>
                                          <p:attrName>ppt_x</p:attrName>
                                          <p:attrName>ppt_y</p:attrName>
                                        </p:attrNameLst>
                                      </p:cBhvr>
                                      <p:rCtr x="0" y="2454"/>
                                    </p:animMotion>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0" presetClass="path" presetSubtype="0" accel="50000" decel="50000" fill="hold" grpId="1" nodeType="withEffect">
                                  <p:stCondLst>
                                    <p:cond delay="0"/>
                                  </p:stCondLst>
                                  <p:childTnLst>
                                    <p:animMotion origin="layout" path="M 0.00104 0.04931 L 0.43007 0.30232 " pathEditMode="relative" rAng="0" ptsTypes="AA">
                                      <p:cBhvr>
                                        <p:cTn id="15" dur="1000" fill="hold"/>
                                        <p:tgtEl>
                                          <p:spTgt spid="2"/>
                                        </p:tgtEl>
                                        <p:attrNameLst>
                                          <p:attrName>ppt_x</p:attrName>
                                          <p:attrName>ppt_y</p:attrName>
                                        </p:attrNameLst>
                                      </p:cBhvr>
                                      <p:rCtr x="21445" y="12639"/>
                                    </p:animMotion>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2" nodeType="clickEffect">
                                  <p:stCondLst>
                                    <p:cond delay="0"/>
                                  </p:stCondLst>
                                  <p:childTnLst>
                                    <p:animMotion origin="layout" path="M 0.43242 0.41528 L -0.00378 0.82547 " pathEditMode="relative" rAng="0" ptsTypes="AA">
                                      <p:cBhvr>
                                        <p:cTn id="25" dur="1000" fill="hold"/>
                                        <p:tgtEl>
                                          <p:spTgt spid="2"/>
                                        </p:tgtEl>
                                        <p:attrNameLst>
                                          <p:attrName>ppt_x</p:attrName>
                                          <p:attrName>ppt_y</p:attrName>
                                        </p:attrNameLst>
                                      </p:cBhvr>
                                      <p:rCtr x="-21810" y="20509"/>
                                    </p:animMotion>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3" nodeType="clickEffect">
                                  <p:stCondLst>
                                    <p:cond delay="0"/>
                                  </p:stCondLst>
                                  <p:childTnLst>
                                    <p:animMotion origin="layout" path="M -0.00378 0.82547 L -0.00287 0.89144 " pathEditMode="relative" rAng="0" ptsTypes="AA">
                                      <p:cBhvr>
                                        <p:cTn id="35" dur="500" fill="hold"/>
                                        <p:tgtEl>
                                          <p:spTgt spid="2"/>
                                        </p:tgtEl>
                                        <p:attrNameLst>
                                          <p:attrName>ppt_x</p:attrName>
                                          <p:attrName>ppt_y</p:attrName>
                                        </p:attrNameLst>
                                      </p:cBhvr>
                                      <p:rCtr x="39" y="3287"/>
                                    </p:animMotion>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36" grpId="0"/>
      <p:bldP spid="45" grpId="0"/>
      <p:bldP spid="23" grpId="0"/>
      <p:bldP spid="24"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xmlns="" id="{6BE1E9A4-36C5-4D43-9152-8525A5B2927E}"/>
              </a:ext>
            </a:extLst>
          </p:cNvPr>
          <p:cNvCxnSpPr>
            <a:cxnSpLocks/>
          </p:cNvCxnSpPr>
          <p:nvPr/>
        </p:nvCxnSpPr>
        <p:spPr>
          <a:xfrm flipH="1">
            <a:off x="3530778" y="76455"/>
            <a:ext cx="11384" cy="6781545"/>
          </a:xfrm>
          <a:prstGeom prst="line">
            <a:avLst/>
          </a:prstGeom>
          <a:ln>
            <a:prstDash val="lgDash"/>
          </a:ln>
        </p:spPr>
        <p:style>
          <a:lnRef idx="3">
            <a:schemeClr val="dk1"/>
          </a:lnRef>
          <a:fillRef idx="0">
            <a:schemeClr val="dk1"/>
          </a:fillRef>
          <a:effectRef idx="2">
            <a:schemeClr val="dk1"/>
          </a:effectRef>
          <a:fontRef idx="minor">
            <a:schemeClr val="tx1"/>
          </a:fontRef>
        </p:style>
      </p:cxnSp>
      <p:pic>
        <p:nvPicPr>
          <p:cNvPr id="66" name="Picture 65">
            <a:extLst>
              <a:ext uri="{FF2B5EF4-FFF2-40B4-BE49-F238E27FC236}">
                <a16:creationId xmlns:a16="http://schemas.microsoft.com/office/drawing/2014/main" xmlns="" id="{86E6983E-05E4-48BF-9B34-52E4CB84B769}"/>
              </a:ext>
            </a:extLst>
          </p:cNvPr>
          <p:cNvPicPr>
            <a:picLocks noChangeAspect="1"/>
          </p:cNvPicPr>
          <p:nvPr/>
        </p:nvPicPr>
        <p:blipFill rotWithShape="1">
          <a:blip r:embed="rId3"/>
          <a:srcRect r="64257" b="56998"/>
          <a:stretch/>
        </p:blipFill>
        <p:spPr>
          <a:xfrm>
            <a:off x="1418300" y="6020990"/>
            <a:ext cx="2087275" cy="728249"/>
          </a:xfrm>
          <a:prstGeom prst="rect">
            <a:avLst/>
          </a:prstGeom>
        </p:spPr>
      </p:pic>
      <p:cxnSp>
        <p:nvCxnSpPr>
          <p:cNvPr id="13" name="Straight Connector 12">
            <a:extLst>
              <a:ext uri="{FF2B5EF4-FFF2-40B4-BE49-F238E27FC236}">
                <a16:creationId xmlns:a16="http://schemas.microsoft.com/office/drawing/2014/main" xmlns="" id="{43F2345D-CC52-4882-A4B5-CF4C5487134F}"/>
              </a:ext>
            </a:extLst>
          </p:cNvPr>
          <p:cNvCxnSpPr/>
          <p:nvPr/>
        </p:nvCxnSpPr>
        <p:spPr>
          <a:xfrm flipH="1">
            <a:off x="3158423" y="934068"/>
            <a:ext cx="354842" cy="0"/>
          </a:xfrm>
          <a:prstGeom prst="line">
            <a:avLst/>
          </a:prstGeom>
        </p:spPr>
        <p:style>
          <a:lnRef idx="3">
            <a:schemeClr val="accent6"/>
          </a:lnRef>
          <a:fillRef idx="0">
            <a:schemeClr val="accent6"/>
          </a:fillRef>
          <a:effectRef idx="2">
            <a:schemeClr val="accent6"/>
          </a:effectRef>
          <a:fontRef idx="minor">
            <a:schemeClr val="tx1"/>
          </a:fontRef>
        </p:style>
      </p:cxnSp>
      <p:sp>
        <p:nvSpPr>
          <p:cNvPr id="37" name="TextBox 36">
            <a:extLst>
              <a:ext uri="{FF2B5EF4-FFF2-40B4-BE49-F238E27FC236}">
                <a16:creationId xmlns:a16="http://schemas.microsoft.com/office/drawing/2014/main" xmlns="" id="{E1CEC994-E7D0-4DEC-BD15-D3AA21D2BAB6}"/>
              </a:ext>
            </a:extLst>
          </p:cNvPr>
          <p:cNvSpPr txBox="1"/>
          <p:nvPr/>
        </p:nvSpPr>
        <p:spPr>
          <a:xfrm rot="1009214" flipH="1">
            <a:off x="5383422" y="1462225"/>
            <a:ext cx="2102464" cy="369332"/>
          </a:xfrm>
          <a:prstGeom prst="rect">
            <a:avLst/>
          </a:prstGeom>
          <a:noFill/>
        </p:spPr>
        <p:txBody>
          <a:bodyPr wrap="square" rtlCol="0">
            <a:spAutoFit/>
          </a:bodyPr>
          <a:lstStyle/>
          <a:p>
            <a:r>
              <a:rPr lang="en-SG" b="1" dirty="0">
                <a:solidFill>
                  <a:srgbClr val="0070C0"/>
                </a:solidFill>
              </a:rPr>
              <a:t>Request Wire Delay</a:t>
            </a:r>
          </a:p>
        </p:txBody>
      </p:sp>
      <p:sp>
        <p:nvSpPr>
          <p:cNvPr id="38" name="TextBox 37">
            <a:extLst>
              <a:ext uri="{FF2B5EF4-FFF2-40B4-BE49-F238E27FC236}">
                <a16:creationId xmlns:a16="http://schemas.microsoft.com/office/drawing/2014/main" xmlns="" id="{97D5FA9F-F089-46C0-8C9A-CDACE44C96FD}"/>
              </a:ext>
            </a:extLst>
          </p:cNvPr>
          <p:cNvSpPr txBox="1"/>
          <p:nvPr/>
        </p:nvSpPr>
        <p:spPr>
          <a:xfrm rot="19861952" flipH="1">
            <a:off x="5674963" y="4641595"/>
            <a:ext cx="1928734" cy="369332"/>
          </a:xfrm>
          <a:prstGeom prst="rect">
            <a:avLst/>
          </a:prstGeom>
          <a:noFill/>
        </p:spPr>
        <p:txBody>
          <a:bodyPr wrap="square" rtlCol="0">
            <a:spAutoFit/>
          </a:bodyPr>
          <a:lstStyle/>
          <a:p>
            <a:r>
              <a:rPr lang="en-SG" b="1" dirty="0">
                <a:solidFill>
                  <a:srgbClr val="0070C0"/>
                </a:solidFill>
              </a:rPr>
              <a:t>Reply Wire Delay</a:t>
            </a:r>
          </a:p>
        </p:txBody>
      </p:sp>
      <p:sp>
        <p:nvSpPr>
          <p:cNvPr id="29" name="TextBox 28">
            <a:extLst>
              <a:ext uri="{FF2B5EF4-FFF2-40B4-BE49-F238E27FC236}">
                <a16:creationId xmlns:a16="http://schemas.microsoft.com/office/drawing/2014/main" xmlns="" id="{DCE11C68-D12F-4EAF-AEA7-4046107EB811}"/>
              </a:ext>
            </a:extLst>
          </p:cNvPr>
          <p:cNvSpPr txBox="1"/>
          <p:nvPr/>
        </p:nvSpPr>
        <p:spPr>
          <a:xfrm flipH="1">
            <a:off x="1802183" y="1389363"/>
            <a:ext cx="1603122" cy="369332"/>
          </a:xfrm>
          <a:prstGeom prst="rect">
            <a:avLst/>
          </a:prstGeom>
          <a:noFill/>
        </p:spPr>
        <p:txBody>
          <a:bodyPr wrap="square" rtlCol="0">
            <a:spAutoFit/>
          </a:bodyPr>
          <a:lstStyle/>
          <a:p>
            <a:r>
              <a:rPr lang="en-SG" b="1" dirty="0"/>
              <a:t>Host : Client</a:t>
            </a:r>
          </a:p>
        </p:txBody>
      </p:sp>
      <p:sp>
        <p:nvSpPr>
          <p:cNvPr id="30" name="TextBox 29">
            <a:extLst>
              <a:ext uri="{FF2B5EF4-FFF2-40B4-BE49-F238E27FC236}">
                <a16:creationId xmlns:a16="http://schemas.microsoft.com/office/drawing/2014/main" xmlns="" id="{9AD74579-FB5A-4243-83A8-48B96B6E7762}"/>
              </a:ext>
            </a:extLst>
          </p:cNvPr>
          <p:cNvSpPr txBox="1"/>
          <p:nvPr/>
        </p:nvSpPr>
        <p:spPr>
          <a:xfrm flipH="1">
            <a:off x="8706133" y="2360639"/>
            <a:ext cx="1738826" cy="369332"/>
          </a:xfrm>
          <a:prstGeom prst="rect">
            <a:avLst/>
          </a:prstGeom>
          <a:noFill/>
        </p:spPr>
        <p:txBody>
          <a:bodyPr wrap="square" rtlCol="0">
            <a:spAutoFit/>
          </a:bodyPr>
          <a:lstStyle/>
          <a:p>
            <a:r>
              <a:rPr lang="en-SG" b="1" dirty="0"/>
              <a:t>SW : Server</a:t>
            </a:r>
          </a:p>
        </p:txBody>
      </p:sp>
      <p:sp>
        <p:nvSpPr>
          <p:cNvPr id="2" name="Rectangle: Rounded Corners 1">
            <a:extLst>
              <a:ext uri="{FF2B5EF4-FFF2-40B4-BE49-F238E27FC236}">
                <a16:creationId xmlns:a16="http://schemas.microsoft.com/office/drawing/2014/main" xmlns="" id="{D7A15F3D-2545-472E-BBDF-F4977ADB55A8}"/>
              </a:ext>
            </a:extLst>
          </p:cNvPr>
          <p:cNvSpPr/>
          <p:nvPr/>
        </p:nvSpPr>
        <p:spPr>
          <a:xfrm>
            <a:off x="3553551" y="456539"/>
            <a:ext cx="454886" cy="24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Slide Number Placeholder 59">
            <a:extLst>
              <a:ext uri="{FF2B5EF4-FFF2-40B4-BE49-F238E27FC236}">
                <a16:creationId xmlns:a16="http://schemas.microsoft.com/office/drawing/2014/main" xmlns="" id="{C14CEA2C-6598-47B9-84EE-453E42156302}"/>
              </a:ext>
            </a:extLst>
          </p:cNvPr>
          <p:cNvSpPr>
            <a:spLocks noGrp="1"/>
          </p:cNvSpPr>
          <p:nvPr>
            <p:ph type="sldNum" sz="quarter" idx="12"/>
          </p:nvPr>
        </p:nvSpPr>
        <p:spPr>
          <a:xfrm>
            <a:off x="8922473" y="3175"/>
            <a:ext cx="2743200" cy="365125"/>
          </a:xfrm>
        </p:spPr>
        <p:txBody>
          <a:bodyPr/>
          <a:lstStyle/>
          <a:p>
            <a:fld id="{729CC8A8-141D-466A-B534-BFE7B6828A11}" type="slidenum">
              <a:rPr lang="en-SG" smtClean="0"/>
              <a:t>22</a:t>
            </a:fld>
            <a:endParaRPr lang="en-SG"/>
          </a:p>
        </p:txBody>
      </p:sp>
      <p:sp>
        <p:nvSpPr>
          <p:cNvPr id="45" name="TextBox 44">
            <a:extLst>
              <a:ext uri="{FF2B5EF4-FFF2-40B4-BE49-F238E27FC236}">
                <a16:creationId xmlns:a16="http://schemas.microsoft.com/office/drawing/2014/main" xmlns="" id="{DA7A3E85-B956-4CA8-B020-DD499B870CBA}"/>
              </a:ext>
            </a:extLst>
          </p:cNvPr>
          <p:cNvSpPr txBox="1"/>
          <p:nvPr/>
        </p:nvSpPr>
        <p:spPr>
          <a:xfrm flipH="1">
            <a:off x="3548549" y="699486"/>
            <a:ext cx="1856164" cy="369332"/>
          </a:xfrm>
          <a:prstGeom prst="rect">
            <a:avLst/>
          </a:prstGeom>
          <a:noFill/>
        </p:spPr>
        <p:txBody>
          <a:bodyPr wrap="square" rtlCol="0">
            <a:spAutoFit/>
          </a:bodyPr>
          <a:lstStyle/>
          <a:p>
            <a:r>
              <a:rPr lang="en-SG" dirty="0">
                <a:solidFill>
                  <a:srgbClr val="0070C0"/>
                </a:solidFill>
              </a:rPr>
              <a:t>Send Request</a:t>
            </a:r>
          </a:p>
        </p:txBody>
      </p:sp>
      <p:pic>
        <p:nvPicPr>
          <p:cNvPr id="59" name="Picture 58">
            <a:extLst>
              <a:ext uri="{FF2B5EF4-FFF2-40B4-BE49-F238E27FC236}">
                <a16:creationId xmlns:a16="http://schemas.microsoft.com/office/drawing/2014/main" xmlns="" id="{424C4B3A-0758-4A78-9AE7-621D763A64DC}"/>
              </a:ext>
            </a:extLst>
          </p:cNvPr>
          <p:cNvPicPr>
            <a:picLocks noChangeAspect="1"/>
          </p:cNvPicPr>
          <p:nvPr/>
        </p:nvPicPr>
        <p:blipFill rotWithShape="1">
          <a:blip r:embed="rId3"/>
          <a:srcRect r="64257" b="56998"/>
          <a:stretch/>
        </p:blipFill>
        <p:spPr>
          <a:xfrm>
            <a:off x="1437116" y="755571"/>
            <a:ext cx="2087275" cy="728249"/>
          </a:xfrm>
          <a:prstGeom prst="rect">
            <a:avLst/>
          </a:prstGeom>
        </p:spPr>
      </p:pic>
      <p:sp>
        <p:nvSpPr>
          <p:cNvPr id="31" name="TextBox 30">
            <a:extLst>
              <a:ext uri="{FF2B5EF4-FFF2-40B4-BE49-F238E27FC236}">
                <a16:creationId xmlns:a16="http://schemas.microsoft.com/office/drawing/2014/main" xmlns="" id="{2BFFD752-DE23-4DB7-A953-227BB670709B}"/>
              </a:ext>
            </a:extLst>
          </p:cNvPr>
          <p:cNvSpPr txBox="1"/>
          <p:nvPr/>
        </p:nvSpPr>
        <p:spPr>
          <a:xfrm flipH="1">
            <a:off x="1780824" y="5637889"/>
            <a:ext cx="1603122" cy="369332"/>
          </a:xfrm>
          <a:prstGeom prst="rect">
            <a:avLst/>
          </a:prstGeom>
          <a:noFill/>
        </p:spPr>
        <p:txBody>
          <a:bodyPr wrap="square" rtlCol="0">
            <a:spAutoFit/>
          </a:bodyPr>
          <a:lstStyle/>
          <a:p>
            <a:r>
              <a:rPr lang="en-SG" b="1" dirty="0"/>
              <a:t>Host: Client</a:t>
            </a:r>
          </a:p>
        </p:txBody>
      </p:sp>
      <p:cxnSp>
        <p:nvCxnSpPr>
          <p:cNvPr id="21" name="Straight Arrow Connector 20">
            <a:extLst>
              <a:ext uri="{FF2B5EF4-FFF2-40B4-BE49-F238E27FC236}">
                <a16:creationId xmlns:a16="http://schemas.microsoft.com/office/drawing/2014/main" xmlns="" id="{5E843321-13D7-4B02-BD11-F9E5D4AB4210}"/>
              </a:ext>
            </a:extLst>
          </p:cNvPr>
          <p:cNvCxnSpPr>
            <a:cxnSpLocks/>
          </p:cNvCxnSpPr>
          <p:nvPr/>
        </p:nvCxnSpPr>
        <p:spPr>
          <a:xfrm>
            <a:off x="3506441" y="934068"/>
            <a:ext cx="5416032" cy="1719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0" name="Picture 49">
            <a:extLst>
              <a:ext uri="{FF2B5EF4-FFF2-40B4-BE49-F238E27FC236}">
                <a16:creationId xmlns:a16="http://schemas.microsoft.com/office/drawing/2014/main" xmlns="" id="{F994C45C-1015-4F9F-B35B-149229DC5A47}"/>
              </a:ext>
            </a:extLst>
          </p:cNvPr>
          <p:cNvPicPr>
            <a:picLocks noChangeAspect="1"/>
          </p:cNvPicPr>
          <p:nvPr/>
        </p:nvPicPr>
        <p:blipFill rotWithShape="1">
          <a:blip r:embed="rId3"/>
          <a:srcRect r="64257" b="56998"/>
          <a:stretch/>
        </p:blipFill>
        <p:spPr>
          <a:xfrm>
            <a:off x="8049121" y="2640560"/>
            <a:ext cx="2701145" cy="942428"/>
          </a:xfrm>
          <a:prstGeom prst="rect">
            <a:avLst/>
          </a:prstGeom>
        </p:spPr>
      </p:pic>
      <p:cxnSp>
        <p:nvCxnSpPr>
          <p:cNvPr id="22" name="Straight Arrow Connector 21">
            <a:extLst>
              <a:ext uri="{FF2B5EF4-FFF2-40B4-BE49-F238E27FC236}">
                <a16:creationId xmlns:a16="http://schemas.microsoft.com/office/drawing/2014/main" xmlns="" id="{B9B2AA8D-CC1A-403B-9B72-07C120BE213F}"/>
              </a:ext>
            </a:extLst>
          </p:cNvPr>
          <p:cNvCxnSpPr>
            <a:cxnSpLocks/>
          </p:cNvCxnSpPr>
          <p:nvPr/>
        </p:nvCxnSpPr>
        <p:spPr>
          <a:xfrm flipH="1">
            <a:off x="3513266" y="3449848"/>
            <a:ext cx="5409207" cy="27931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xmlns="" id="{623EFCD7-0977-4190-A463-50353203C158}"/>
              </a:ext>
            </a:extLst>
          </p:cNvPr>
          <p:cNvSpPr txBox="1"/>
          <p:nvPr/>
        </p:nvSpPr>
        <p:spPr>
          <a:xfrm rot="16200000">
            <a:off x="2825375" y="2924451"/>
            <a:ext cx="1028700" cy="369332"/>
          </a:xfrm>
          <a:prstGeom prst="rect">
            <a:avLst/>
          </a:prstGeom>
          <a:noFill/>
        </p:spPr>
        <p:txBody>
          <a:bodyPr wrap="square" rtlCol="0">
            <a:spAutoFit/>
          </a:bodyPr>
          <a:lstStyle/>
          <a:p>
            <a:r>
              <a:rPr lang="en-SG" dirty="0"/>
              <a:t>Time</a:t>
            </a:r>
          </a:p>
        </p:txBody>
      </p:sp>
      <p:pic>
        <p:nvPicPr>
          <p:cNvPr id="19" name="Picture 18">
            <a:extLst>
              <a:ext uri="{FF2B5EF4-FFF2-40B4-BE49-F238E27FC236}">
                <a16:creationId xmlns:a16="http://schemas.microsoft.com/office/drawing/2014/main" xmlns="" id="{B66E5569-0822-4CF8-8136-03636EBD292F}"/>
              </a:ext>
            </a:extLst>
          </p:cNvPr>
          <p:cNvPicPr>
            <a:picLocks noChangeAspect="1"/>
          </p:cNvPicPr>
          <p:nvPr/>
        </p:nvPicPr>
        <p:blipFill rotWithShape="1">
          <a:blip r:embed="rId4"/>
          <a:srcRect l="1" r="66064" b="58898"/>
          <a:stretch/>
        </p:blipFill>
        <p:spPr>
          <a:xfrm>
            <a:off x="1344599" y="714725"/>
            <a:ext cx="2197304" cy="743173"/>
          </a:xfrm>
          <a:prstGeom prst="rect">
            <a:avLst/>
          </a:prstGeom>
        </p:spPr>
      </p:pic>
      <p:pic>
        <p:nvPicPr>
          <p:cNvPr id="20" name="Picture 19">
            <a:extLst>
              <a:ext uri="{FF2B5EF4-FFF2-40B4-BE49-F238E27FC236}">
                <a16:creationId xmlns:a16="http://schemas.microsoft.com/office/drawing/2014/main" xmlns="" id="{BAD7B32A-8ED7-4FC8-935B-29BD452A27BE}"/>
              </a:ext>
            </a:extLst>
          </p:cNvPr>
          <p:cNvPicPr>
            <a:picLocks noChangeAspect="1"/>
          </p:cNvPicPr>
          <p:nvPr/>
        </p:nvPicPr>
        <p:blipFill rotWithShape="1">
          <a:blip r:embed="rId4"/>
          <a:srcRect l="1" r="66064" b="58898"/>
          <a:stretch/>
        </p:blipFill>
        <p:spPr>
          <a:xfrm>
            <a:off x="1303361" y="5989801"/>
            <a:ext cx="2197304" cy="743173"/>
          </a:xfrm>
          <a:prstGeom prst="rect">
            <a:avLst/>
          </a:prstGeom>
        </p:spPr>
      </p:pic>
      <p:sp>
        <p:nvSpPr>
          <p:cNvPr id="23" name="TextBox 22">
            <a:extLst>
              <a:ext uri="{FF2B5EF4-FFF2-40B4-BE49-F238E27FC236}">
                <a16:creationId xmlns:a16="http://schemas.microsoft.com/office/drawing/2014/main" xmlns="" id="{54F3E66D-9675-433B-87A1-DC79064B54DB}"/>
              </a:ext>
            </a:extLst>
          </p:cNvPr>
          <p:cNvSpPr txBox="1"/>
          <p:nvPr/>
        </p:nvSpPr>
        <p:spPr>
          <a:xfrm flipH="1">
            <a:off x="860038" y="4713431"/>
            <a:ext cx="3080031" cy="830997"/>
          </a:xfrm>
          <a:prstGeom prst="rect">
            <a:avLst/>
          </a:prstGeom>
          <a:noFill/>
        </p:spPr>
        <p:txBody>
          <a:bodyPr wrap="square" rtlCol="0">
            <a:spAutoFit/>
          </a:bodyPr>
          <a:lstStyle/>
          <a:p>
            <a:pPr algn="ctr"/>
            <a:r>
              <a:rPr lang="en-SG" sz="2400" b="1" dirty="0">
                <a:solidFill>
                  <a:srgbClr val="FF0000"/>
                </a:solidFill>
              </a:rPr>
              <a:t>RTT </a:t>
            </a:r>
          </a:p>
          <a:p>
            <a:pPr algn="ctr"/>
            <a:r>
              <a:rPr lang="en-SG" sz="2400" b="1" dirty="0">
                <a:solidFill>
                  <a:srgbClr val="FF0000"/>
                </a:solidFill>
              </a:rPr>
              <a:t>1059 – 1084 ns</a:t>
            </a:r>
          </a:p>
        </p:txBody>
      </p:sp>
      <p:sp>
        <p:nvSpPr>
          <p:cNvPr id="24" name="TextBox 23">
            <a:extLst>
              <a:ext uri="{FF2B5EF4-FFF2-40B4-BE49-F238E27FC236}">
                <a16:creationId xmlns:a16="http://schemas.microsoft.com/office/drawing/2014/main" xmlns="" id="{95FADB2F-A609-4909-A03F-E3EF1F252057}"/>
              </a:ext>
            </a:extLst>
          </p:cNvPr>
          <p:cNvSpPr txBox="1"/>
          <p:nvPr/>
        </p:nvSpPr>
        <p:spPr>
          <a:xfrm flipH="1">
            <a:off x="8649840" y="3429000"/>
            <a:ext cx="3080031" cy="461665"/>
          </a:xfrm>
          <a:prstGeom prst="rect">
            <a:avLst/>
          </a:prstGeom>
          <a:noFill/>
        </p:spPr>
        <p:txBody>
          <a:bodyPr wrap="square" rtlCol="0">
            <a:spAutoFit/>
          </a:bodyPr>
          <a:lstStyle/>
          <a:p>
            <a:r>
              <a:rPr lang="en-SG" sz="2400" b="1" dirty="0">
                <a:solidFill>
                  <a:srgbClr val="FF0000"/>
                </a:solidFill>
              </a:rPr>
              <a:t>   645 – 666 ns</a:t>
            </a:r>
          </a:p>
        </p:txBody>
      </p:sp>
      <p:sp>
        <p:nvSpPr>
          <p:cNvPr id="25" name="TextBox 24">
            <a:extLst>
              <a:ext uri="{FF2B5EF4-FFF2-40B4-BE49-F238E27FC236}">
                <a16:creationId xmlns:a16="http://schemas.microsoft.com/office/drawing/2014/main" xmlns="" id="{92C67AE5-4FAA-43A2-ABAF-5B2418307893}"/>
              </a:ext>
            </a:extLst>
          </p:cNvPr>
          <p:cNvSpPr txBox="1"/>
          <p:nvPr/>
        </p:nvSpPr>
        <p:spPr>
          <a:xfrm>
            <a:off x="4792240" y="2917533"/>
            <a:ext cx="1705216" cy="369332"/>
          </a:xfrm>
          <a:prstGeom prst="rect">
            <a:avLst/>
          </a:prstGeom>
          <a:solidFill>
            <a:schemeClr val="accent2"/>
          </a:solidFill>
          <a:ln>
            <a:solidFill>
              <a:schemeClr val="tx1"/>
            </a:solidFill>
          </a:ln>
        </p:spPr>
        <p:txBody>
          <a:bodyPr wrap="square" rtlCol="0">
            <a:spAutoFit/>
          </a:bodyPr>
          <a:lstStyle/>
          <a:p>
            <a:r>
              <a:rPr lang="en-SG" dirty="0"/>
              <a:t>  Un-accounted</a:t>
            </a:r>
          </a:p>
        </p:txBody>
      </p:sp>
      <p:sp>
        <p:nvSpPr>
          <p:cNvPr id="26" name="Arrow: Right 25">
            <a:extLst>
              <a:ext uri="{FF2B5EF4-FFF2-40B4-BE49-F238E27FC236}">
                <a16:creationId xmlns:a16="http://schemas.microsoft.com/office/drawing/2014/main" xmlns="" id="{41021C6A-5803-40FB-A226-8CFACD27CF42}"/>
              </a:ext>
            </a:extLst>
          </p:cNvPr>
          <p:cNvSpPr/>
          <p:nvPr/>
        </p:nvSpPr>
        <p:spPr>
          <a:xfrm rot="17710399">
            <a:off x="5196662" y="2622173"/>
            <a:ext cx="569913" cy="107868"/>
          </a:xfrm>
          <a:prstGeom prst="rightArrow">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sp>
        <p:nvSpPr>
          <p:cNvPr id="27" name="TextBox 26">
            <a:extLst>
              <a:ext uri="{FF2B5EF4-FFF2-40B4-BE49-F238E27FC236}">
                <a16:creationId xmlns:a16="http://schemas.microsoft.com/office/drawing/2014/main" xmlns="" id="{AC6CC383-D259-4442-8578-90956D5BAAC0}"/>
              </a:ext>
            </a:extLst>
          </p:cNvPr>
          <p:cNvSpPr txBox="1"/>
          <p:nvPr/>
        </p:nvSpPr>
        <p:spPr>
          <a:xfrm flipH="1">
            <a:off x="5343334" y="3277055"/>
            <a:ext cx="3080031" cy="461665"/>
          </a:xfrm>
          <a:prstGeom prst="rect">
            <a:avLst/>
          </a:prstGeom>
          <a:noFill/>
        </p:spPr>
        <p:txBody>
          <a:bodyPr wrap="square" rtlCol="0">
            <a:spAutoFit/>
          </a:bodyPr>
          <a:lstStyle/>
          <a:p>
            <a:r>
              <a:rPr lang="en-SG" sz="2400" b="1" dirty="0">
                <a:solidFill>
                  <a:srgbClr val="FF0000"/>
                </a:solidFill>
              </a:rPr>
              <a:t>   402 – 429 ns</a:t>
            </a:r>
          </a:p>
        </p:txBody>
      </p:sp>
      <p:sp>
        <p:nvSpPr>
          <p:cNvPr id="28" name="Arrow: Right 27">
            <a:extLst>
              <a:ext uri="{FF2B5EF4-FFF2-40B4-BE49-F238E27FC236}">
                <a16:creationId xmlns:a16="http://schemas.microsoft.com/office/drawing/2014/main" xmlns="" id="{83EB1988-195F-442B-BF99-6B305A6FAB0D}"/>
              </a:ext>
            </a:extLst>
          </p:cNvPr>
          <p:cNvSpPr/>
          <p:nvPr/>
        </p:nvSpPr>
        <p:spPr>
          <a:xfrm rot="3617546">
            <a:off x="5213521" y="3439234"/>
            <a:ext cx="569913" cy="107868"/>
          </a:xfrm>
          <a:prstGeom prst="rightArrow">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sp>
        <p:nvSpPr>
          <p:cNvPr id="33" name="TextBox 32">
            <a:extLst>
              <a:ext uri="{FF2B5EF4-FFF2-40B4-BE49-F238E27FC236}">
                <a16:creationId xmlns:a16="http://schemas.microsoft.com/office/drawing/2014/main" xmlns="" id="{4C89413C-B992-4DE7-A151-F08411D8A157}"/>
              </a:ext>
            </a:extLst>
          </p:cNvPr>
          <p:cNvSpPr txBox="1"/>
          <p:nvPr/>
        </p:nvSpPr>
        <p:spPr>
          <a:xfrm flipH="1">
            <a:off x="4718765" y="33002"/>
            <a:ext cx="4447212" cy="646331"/>
          </a:xfrm>
          <a:prstGeom prst="rect">
            <a:avLst/>
          </a:prstGeom>
          <a:noFill/>
        </p:spPr>
        <p:txBody>
          <a:bodyPr wrap="square" rtlCol="0">
            <a:spAutoFit/>
          </a:bodyPr>
          <a:lstStyle/>
          <a:p>
            <a:r>
              <a:rPr lang="en-SG" sz="3600" b="1" dirty="0"/>
              <a:t>Idle Links SFP+ (10G)</a:t>
            </a:r>
          </a:p>
        </p:txBody>
      </p:sp>
      <p:sp>
        <p:nvSpPr>
          <p:cNvPr id="3" name="TextBox 2">
            <a:extLst>
              <a:ext uri="{FF2B5EF4-FFF2-40B4-BE49-F238E27FC236}">
                <a16:creationId xmlns:a16="http://schemas.microsoft.com/office/drawing/2014/main" xmlns="" id="{86B3470D-E009-4812-9577-D5951C1FD98B}"/>
              </a:ext>
            </a:extLst>
          </p:cNvPr>
          <p:cNvSpPr txBox="1"/>
          <p:nvPr/>
        </p:nvSpPr>
        <p:spPr>
          <a:xfrm>
            <a:off x="5672070" y="3598849"/>
            <a:ext cx="2443461" cy="369332"/>
          </a:xfrm>
          <a:prstGeom prst="rect">
            <a:avLst/>
          </a:prstGeom>
          <a:noFill/>
        </p:spPr>
        <p:txBody>
          <a:bodyPr wrap="square" rtlCol="0">
            <a:spAutoFit/>
          </a:bodyPr>
          <a:lstStyle/>
          <a:p>
            <a:r>
              <a:rPr lang="en-SG" b="1" dirty="0" err="1">
                <a:solidFill>
                  <a:srgbClr val="FF0000"/>
                </a:solidFill>
              </a:rPr>
              <a:t>NicWireDelay</a:t>
            </a:r>
            <a:endParaRPr lang="en-SG" b="1" dirty="0">
              <a:solidFill>
                <a:srgbClr val="FF0000"/>
              </a:solidFill>
            </a:endParaRPr>
          </a:p>
        </p:txBody>
      </p:sp>
      <p:sp>
        <p:nvSpPr>
          <p:cNvPr id="34" name="TextBox 33">
            <a:extLst>
              <a:ext uri="{FF2B5EF4-FFF2-40B4-BE49-F238E27FC236}">
                <a16:creationId xmlns:a16="http://schemas.microsoft.com/office/drawing/2014/main" xmlns="" id="{A5A8C6B3-AA83-4CE7-9DC5-B155CC0F0989}"/>
              </a:ext>
            </a:extLst>
          </p:cNvPr>
          <p:cNvSpPr txBox="1"/>
          <p:nvPr/>
        </p:nvSpPr>
        <p:spPr>
          <a:xfrm flipH="1">
            <a:off x="3780994" y="6176721"/>
            <a:ext cx="2426381" cy="369332"/>
          </a:xfrm>
          <a:prstGeom prst="rect">
            <a:avLst/>
          </a:prstGeom>
          <a:noFill/>
        </p:spPr>
        <p:txBody>
          <a:bodyPr wrap="square" rtlCol="0">
            <a:spAutoFit/>
          </a:bodyPr>
          <a:lstStyle/>
          <a:p>
            <a:r>
              <a:rPr lang="en-SG" dirty="0">
                <a:solidFill>
                  <a:srgbClr val="0070C0"/>
                </a:solidFill>
              </a:rPr>
              <a:t>Response Received</a:t>
            </a:r>
          </a:p>
        </p:txBody>
      </p:sp>
    </p:spTree>
    <p:extLst>
      <p:ext uri="{BB962C8B-B14F-4D97-AF65-F5344CB8AC3E}">
        <p14:creationId xmlns:p14="http://schemas.microsoft.com/office/powerpoint/2010/main" val="26459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P spid="27" grpId="0"/>
      <p:bldP spid="28"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xmlns="" id="{6BE1E9A4-36C5-4D43-9152-8525A5B2927E}"/>
              </a:ext>
            </a:extLst>
          </p:cNvPr>
          <p:cNvCxnSpPr>
            <a:cxnSpLocks/>
          </p:cNvCxnSpPr>
          <p:nvPr/>
        </p:nvCxnSpPr>
        <p:spPr>
          <a:xfrm flipH="1">
            <a:off x="3530778" y="76455"/>
            <a:ext cx="11384" cy="6781545"/>
          </a:xfrm>
          <a:prstGeom prst="line">
            <a:avLst/>
          </a:prstGeom>
          <a:ln>
            <a:prstDash val="lgDash"/>
          </a:ln>
        </p:spPr>
        <p:style>
          <a:lnRef idx="3">
            <a:schemeClr val="dk1"/>
          </a:lnRef>
          <a:fillRef idx="0">
            <a:schemeClr val="dk1"/>
          </a:fillRef>
          <a:effectRef idx="2">
            <a:schemeClr val="dk1"/>
          </a:effectRef>
          <a:fontRef idx="minor">
            <a:schemeClr val="tx1"/>
          </a:fontRef>
        </p:style>
      </p:cxnSp>
      <p:pic>
        <p:nvPicPr>
          <p:cNvPr id="66" name="Picture 65">
            <a:extLst>
              <a:ext uri="{FF2B5EF4-FFF2-40B4-BE49-F238E27FC236}">
                <a16:creationId xmlns:a16="http://schemas.microsoft.com/office/drawing/2014/main" xmlns="" id="{86E6983E-05E4-48BF-9B34-52E4CB84B769}"/>
              </a:ext>
            </a:extLst>
          </p:cNvPr>
          <p:cNvPicPr>
            <a:picLocks noChangeAspect="1"/>
          </p:cNvPicPr>
          <p:nvPr/>
        </p:nvPicPr>
        <p:blipFill rotWithShape="1">
          <a:blip r:embed="rId3"/>
          <a:srcRect r="64257" b="56998"/>
          <a:stretch/>
        </p:blipFill>
        <p:spPr>
          <a:xfrm>
            <a:off x="1418300" y="6020990"/>
            <a:ext cx="2087275" cy="728249"/>
          </a:xfrm>
          <a:prstGeom prst="rect">
            <a:avLst/>
          </a:prstGeom>
        </p:spPr>
      </p:pic>
      <p:cxnSp>
        <p:nvCxnSpPr>
          <p:cNvPr id="13" name="Straight Connector 12">
            <a:extLst>
              <a:ext uri="{FF2B5EF4-FFF2-40B4-BE49-F238E27FC236}">
                <a16:creationId xmlns:a16="http://schemas.microsoft.com/office/drawing/2014/main" xmlns="" id="{43F2345D-CC52-4882-A4B5-CF4C5487134F}"/>
              </a:ext>
            </a:extLst>
          </p:cNvPr>
          <p:cNvCxnSpPr/>
          <p:nvPr/>
        </p:nvCxnSpPr>
        <p:spPr>
          <a:xfrm flipH="1">
            <a:off x="3158423" y="934068"/>
            <a:ext cx="354842" cy="0"/>
          </a:xfrm>
          <a:prstGeom prst="line">
            <a:avLst/>
          </a:prstGeom>
        </p:spPr>
        <p:style>
          <a:lnRef idx="3">
            <a:schemeClr val="accent6"/>
          </a:lnRef>
          <a:fillRef idx="0">
            <a:schemeClr val="accent6"/>
          </a:fillRef>
          <a:effectRef idx="2">
            <a:schemeClr val="accent6"/>
          </a:effectRef>
          <a:fontRef idx="minor">
            <a:schemeClr val="tx1"/>
          </a:fontRef>
        </p:style>
      </p:cxnSp>
      <p:sp>
        <p:nvSpPr>
          <p:cNvPr id="37" name="TextBox 36">
            <a:extLst>
              <a:ext uri="{FF2B5EF4-FFF2-40B4-BE49-F238E27FC236}">
                <a16:creationId xmlns:a16="http://schemas.microsoft.com/office/drawing/2014/main" xmlns="" id="{E1CEC994-E7D0-4DEC-BD15-D3AA21D2BAB6}"/>
              </a:ext>
            </a:extLst>
          </p:cNvPr>
          <p:cNvSpPr txBox="1"/>
          <p:nvPr/>
        </p:nvSpPr>
        <p:spPr>
          <a:xfrm rot="1009214" flipH="1">
            <a:off x="5383422" y="1462225"/>
            <a:ext cx="2102464" cy="369332"/>
          </a:xfrm>
          <a:prstGeom prst="rect">
            <a:avLst/>
          </a:prstGeom>
          <a:noFill/>
        </p:spPr>
        <p:txBody>
          <a:bodyPr wrap="square" rtlCol="0">
            <a:spAutoFit/>
          </a:bodyPr>
          <a:lstStyle/>
          <a:p>
            <a:r>
              <a:rPr lang="en-SG" b="1" dirty="0">
                <a:solidFill>
                  <a:srgbClr val="0070C0"/>
                </a:solidFill>
              </a:rPr>
              <a:t>Request Wire Delay</a:t>
            </a:r>
          </a:p>
        </p:txBody>
      </p:sp>
      <p:sp>
        <p:nvSpPr>
          <p:cNvPr id="38" name="TextBox 37">
            <a:extLst>
              <a:ext uri="{FF2B5EF4-FFF2-40B4-BE49-F238E27FC236}">
                <a16:creationId xmlns:a16="http://schemas.microsoft.com/office/drawing/2014/main" xmlns="" id="{97D5FA9F-F089-46C0-8C9A-CDACE44C96FD}"/>
              </a:ext>
            </a:extLst>
          </p:cNvPr>
          <p:cNvSpPr txBox="1"/>
          <p:nvPr/>
        </p:nvSpPr>
        <p:spPr>
          <a:xfrm rot="19861952" flipH="1">
            <a:off x="5674963" y="4641595"/>
            <a:ext cx="1928734" cy="369332"/>
          </a:xfrm>
          <a:prstGeom prst="rect">
            <a:avLst/>
          </a:prstGeom>
          <a:noFill/>
        </p:spPr>
        <p:txBody>
          <a:bodyPr wrap="square" rtlCol="0">
            <a:spAutoFit/>
          </a:bodyPr>
          <a:lstStyle/>
          <a:p>
            <a:r>
              <a:rPr lang="en-SG" b="1" dirty="0">
                <a:solidFill>
                  <a:srgbClr val="0070C0"/>
                </a:solidFill>
              </a:rPr>
              <a:t>Reply Wire Delay</a:t>
            </a:r>
          </a:p>
        </p:txBody>
      </p:sp>
      <p:sp>
        <p:nvSpPr>
          <p:cNvPr id="29" name="TextBox 28">
            <a:extLst>
              <a:ext uri="{FF2B5EF4-FFF2-40B4-BE49-F238E27FC236}">
                <a16:creationId xmlns:a16="http://schemas.microsoft.com/office/drawing/2014/main" xmlns="" id="{DCE11C68-D12F-4EAF-AEA7-4046107EB811}"/>
              </a:ext>
            </a:extLst>
          </p:cNvPr>
          <p:cNvSpPr txBox="1"/>
          <p:nvPr/>
        </p:nvSpPr>
        <p:spPr>
          <a:xfrm flipH="1">
            <a:off x="1802183" y="1389363"/>
            <a:ext cx="1603122" cy="369332"/>
          </a:xfrm>
          <a:prstGeom prst="rect">
            <a:avLst/>
          </a:prstGeom>
          <a:noFill/>
        </p:spPr>
        <p:txBody>
          <a:bodyPr wrap="square" rtlCol="0">
            <a:spAutoFit/>
          </a:bodyPr>
          <a:lstStyle/>
          <a:p>
            <a:r>
              <a:rPr lang="en-SG" b="1" dirty="0"/>
              <a:t>Host : Client</a:t>
            </a:r>
          </a:p>
        </p:txBody>
      </p:sp>
      <p:sp>
        <p:nvSpPr>
          <p:cNvPr id="30" name="TextBox 29">
            <a:extLst>
              <a:ext uri="{FF2B5EF4-FFF2-40B4-BE49-F238E27FC236}">
                <a16:creationId xmlns:a16="http://schemas.microsoft.com/office/drawing/2014/main" xmlns="" id="{9AD74579-FB5A-4243-83A8-48B96B6E7762}"/>
              </a:ext>
            </a:extLst>
          </p:cNvPr>
          <p:cNvSpPr txBox="1"/>
          <p:nvPr/>
        </p:nvSpPr>
        <p:spPr>
          <a:xfrm flipH="1">
            <a:off x="8706133" y="2360639"/>
            <a:ext cx="1738826" cy="369332"/>
          </a:xfrm>
          <a:prstGeom prst="rect">
            <a:avLst/>
          </a:prstGeom>
          <a:noFill/>
        </p:spPr>
        <p:txBody>
          <a:bodyPr wrap="square" rtlCol="0">
            <a:spAutoFit/>
          </a:bodyPr>
          <a:lstStyle/>
          <a:p>
            <a:r>
              <a:rPr lang="en-SG" b="1" dirty="0"/>
              <a:t>SW : Server</a:t>
            </a:r>
          </a:p>
        </p:txBody>
      </p:sp>
      <p:sp>
        <p:nvSpPr>
          <p:cNvPr id="2" name="Rectangle: Rounded Corners 1">
            <a:extLst>
              <a:ext uri="{FF2B5EF4-FFF2-40B4-BE49-F238E27FC236}">
                <a16:creationId xmlns:a16="http://schemas.microsoft.com/office/drawing/2014/main" xmlns="" id="{D7A15F3D-2545-472E-BBDF-F4977ADB55A8}"/>
              </a:ext>
            </a:extLst>
          </p:cNvPr>
          <p:cNvSpPr/>
          <p:nvPr/>
        </p:nvSpPr>
        <p:spPr>
          <a:xfrm>
            <a:off x="3553551" y="456539"/>
            <a:ext cx="454886" cy="24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Slide Number Placeholder 59">
            <a:extLst>
              <a:ext uri="{FF2B5EF4-FFF2-40B4-BE49-F238E27FC236}">
                <a16:creationId xmlns:a16="http://schemas.microsoft.com/office/drawing/2014/main" xmlns="" id="{C14CEA2C-6598-47B9-84EE-453E42156302}"/>
              </a:ext>
            </a:extLst>
          </p:cNvPr>
          <p:cNvSpPr>
            <a:spLocks noGrp="1"/>
          </p:cNvSpPr>
          <p:nvPr>
            <p:ph type="sldNum" sz="quarter" idx="12"/>
          </p:nvPr>
        </p:nvSpPr>
        <p:spPr>
          <a:xfrm>
            <a:off x="8922473" y="3175"/>
            <a:ext cx="2743200" cy="365125"/>
          </a:xfrm>
        </p:spPr>
        <p:txBody>
          <a:bodyPr/>
          <a:lstStyle/>
          <a:p>
            <a:fld id="{729CC8A8-141D-466A-B534-BFE7B6828A11}" type="slidenum">
              <a:rPr lang="en-SG" smtClean="0"/>
              <a:t>23</a:t>
            </a:fld>
            <a:endParaRPr lang="en-SG"/>
          </a:p>
        </p:txBody>
      </p:sp>
      <p:sp>
        <p:nvSpPr>
          <p:cNvPr id="45" name="TextBox 44">
            <a:extLst>
              <a:ext uri="{FF2B5EF4-FFF2-40B4-BE49-F238E27FC236}">
                <a16:creationId xmlns:a16="http://schemas.microsoft.com/office/drawing/2014/main" xmlns="" id="{DA7A3E85-B956-4CA8-B020-DD499B870CBA}"/>
              </a:ext>
            </a:extLst>
          </p:cNvPr>
          <p:cNvSpPr txBox="1"/>
          <p:nvPr/>
        </p:nvSpPr>
        <p:spPr>
          <a:xfrm flipH="1">
            <a:off x="3548549" y="699486"/>
            <a:ext cx="1856164" cy="369332"/>
          </a:xfrm>
          <a:prstGeom prst="rect">
            <a:avLst/>
          </a:prstGeom>
          <a:noFill/>
        </p:spPr>
        <p:txBody>
          <a:bodyPr wrap="square" rtlCol="0">
            <a:spAutoFit/>
          </a:bodyPr>
          <a:lstStyle/>
          <a:p>
            <a:r>
              <a:rPr lang="en-SG" dirty="0">
                <a:solidFill>
                  <a:srgbClr val="0070C0"/>
                </a:solidFill>
              </a:rPr>
              <a:t>Send Request</a:t>
            </a:r>
          </a:p>
        </p:txBody>
      </p:sp>
      <p:pic>
        <p:nvPicPr>
          <p:cNvPr id="59" name="Picture 58">
            <a:extLst>
              <a:ext uri="{FF2B5EF4-FFF2-40B4-BE49-F238E27FC236}">
                <a16:creationId xmlns:a16="http://schemas.microsoft.com/office/drawing/2014/main" xmlns="" id="{424C4B3A-0758-4A78-9AE7-621D763A64DC}"/>
              </a:ext>
            </a:extLst>
          </p:cNvPr>
          <p:cNvPicPr>
            <a:picLocks noChangeAspect="1"/>
          </p:cNvPicPr>
          <p:nvPr/>
        </p:nvPicPr>
        <p:blipFill rotWithShape="1">
          <a:blip r:embed="rId3"/>
          <a:srcRect r="64257" b="56998"/>
          <a:stretch/>
        </p:blipFill>
        <p:spPr>
          <a:xfrm>
            <a:off x="1437116" y="755571"/>
            <a:ext cx="2087275" cy="728249"/>
          </a:xfrm>
          <a:prstGeom prst="rect">
            <a:avLst/>
          </a:prstGeom>
        </p:spPr>
      </p:pic>
      <p:sp>
        <p:nvSpPr>
          <p:cNvPr id="31" name="TextBox 30">
            <a:extLst>
              <a:ext uri="{FF2B5EF4-FFF2-40B4-BE49-F238E27FC236}">
                <a16:creationId xmlns:a16="http://schemas.microsoft.com/office/drawing/2014/main" xmlns="" id="{2BFFD752-DE23-4DB7-A953-227BB670709B}"/>
              </a:ext>
            </a:extLst>
          </p:cNvPr>
          <p:cNvSpPr txBox="1"/>
          <p:nvPr/>
        </p:nvSpPr>
        <p:spPr>
          <a:xfrm flipH="1">
            <a:off x="1780824" y="5637889"/>
            <a:ext cx="1603122" cy="369332"/>
          </a:xfrm>
          <a:prstGeom prst="rect">
            <a:avLst/>
          </a:prstGeom>
          <a:noFill/>
        </p:spPr>
        <p:txBody>
          <a:bodyPr wrap="square" rtlCol="0">
            <a:spAutoFit/>
          </a:bodyPr>
          <a:lstStyle/>
          <a:p>
            <a:r>
              <a:rPr lang="en-SG" b="1" dirty="0"/>
              <a:t>Host: Client</a:t>
            </a:r>
          </a:p>
        </p:txBody>
      </p:sp>
      <p:cxnSp>
        <p:nvCxnSpPr>
          <p:cNvPr id="21" name="Straight Arrow Connector 20">
            <a:extLst>
              <a:ext uri="{FF2B5EF4-FFF2-40B4-BE49-F238E27FC236}">
                <a16:creationId xmlns:a16="http://schemas.microsoft.com/office/drawing/2014/main" xmlns="" id="{5E843321-13D7-4B02-BD11-F9E5D4AB4210}"/>
              </a:ext>
            </a:extLst>
          </p:cNvPr>
          <p:cNvCxnSpPr>
            <a:cxnSpLocks/>
          </p:cNvCxnSpPr>
          <p:nvPr/>
        </p:nvCxnSpPr>
        <p:spPr>
          <a:xfrm>
            <a:off x="3506441" y="934068"/>
            <a:ext cx="5416032" cy="1719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0" name="Picture 49">
            <a:extLst>
              <a:ext uri="{FF2B5EF4-FFF2-40B4-BE49-F238E27FC236}">
                <a16:creationId xmlns:a16="http://schemas.microsoft.com/office/drawing/2014/main" xmlns="" id="{F994C45C-1015-4F9F-B35B-149229DC5A47}"/>
              </a:ext>
            </a:extLst>
          </p:cNvPr>
          <p:cNvPicPr>
            <a:picLocks noChangeAspect="1"/>
          </p:cNvPicPr>
          <p:nvPr/>
        </p:nvPicPr>
        <p:blipFill rotWithShape="1">
          <a:blip r:embed="rId3"/>
          <a:srcRect r="64257" b="56998"/>
          <a:stretch/>
        </p:blipFill>
        <p:spPr>
          <a:xfrm>
            <a:off x="8049121" y="2640560"/>
            <a:ext cx="2701145" cy="942428"/>
          </a:xfrm>
          <a:prstGeom prst="rect">
            <a:avLst/>
          </a:prstGeom>
        </p:spPr>
      </p:pic>
      <p:cxnSp>
        <p:nvCxnSpPr>
          <p:cNvPr id="22" name="Straight Arrow Connector 21">
            <a:extLst>
              <a:ext uri="{FF2B5EF4-FFF2-40B4-BE49-F238E27FC236}">
                <a16:creationId xmlns:a16="http://schemas.microsoft.com/office/drawing/2014/main" xmlns="" id="{B9B2AA8D-CC1A-403B-9B72-07C120BE213F}"/>
              </a:ext>
            </a:extLst>
          </p:cNvPr>
          <p:cNvCxnSpPr>
            <a:cxnSpLocks/>
          </p:cNvCxnSpPr>
          <p:nvPr/>
        </p:nvCxnSpPr>
        <p:spPr>
          <a:xfrm flipH="1">
            <a:off x="3513266" y="3449848"/>
            <a:ext cx="5409207" cy="27931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xmlns="" id="{623EFCD7-0977-4190-A463-50353203C158}"/>
              </a:ext>
            </a:extLst>
          </p:cNvPr>
          <p:cNvSpPr txBox="1"/>
          <p:nvPr/>
        </p:nvSpPr>
        <p:spPr>
          <a:xfrm rot="16200000">
            <a:off x="2825375" y="2924451"/>
            <a:ext cx="1028700" cy="369332"/>
          </a:xfrm>
          <a:prstGeom prst="rect">
            <a:avLst/>
          </a:prstGeom>
          <a:noFill/>
        </p:spPr>
        <p:txBody>
          <a:bodyPr wrap="square" rtlCol="0">
            <a:spAutoFit/>
          </a:bodyPr>
          <a:lstStyle/>
          <a:p>
            <a:r>
              <a:rPr lang="en-SG" dirty="0"/>
              <a:t>Time</a:t>
            </a:r>
          </a:p>
        </p:txBody>
      </p:sp>
      <p:pic>
        <p:nvPicPr>
          <p:cNvPr id="19" name="Picture 18">
            <a:extLst>
              <a:ext uri="{FF2B5EF4-FFF2-40B4-BE49-F238E27FC236}">
                <a16:creationId xmlns:a16="http://schemas.microsoft.com/office/drawing/2014/main" xmlns="" id="{B66E5569-0822-4CF8-8136-03636EBD292F}"/>
              </a:ext>
            </a:extLst>
          </p:cNvPr>
          <p:cNvPicPr>
            <a:picLocks noChangeAspect="1"/>
          </p:cNvPicPr>
          <p:nvPr/>
        </p:nvPicPr>
        <p:blipFill rotWithShape="1">
          <a:blip r:embed="rId4"/>
          <a:srcRect l="1" r="66064" b="58898"/>
          <a:stretch/>
        </p:blipFill>
        <p:spPr>
          <a:xfrm>
            <a:off x="1344599" y="714725"/>
            <a:ext cx="2197304" cy="743173"/>
          </a:xfrm>
          <a:prstGeom prst="rect">
            <a:avLst/>
          </a:prstGeom>
        </p:spPr>
      </p:pic>
      <p:pic>
        <p:nvPicPr>
          <p:cNvPr id="20" name="Picture 19">
            <a:extLst>
              <a:ext uri="{FF2B5EF4-FFF2-40B4-BE49-F238E27FC236}">
                <a16:creationId xmlns:a16="http://schemas.microsoft.com/office/drawing/2014/main" xmlns="" id="{BAD7B32A-8ED7-4FC8-935B-29BD452A27BE}"/>
              </a:ext>
            </a:extLst>
          </p:cNvPr>
          <p:cNvPicPr>
            <a:picLocks noChangeAspect="1"/>
          </p:cNvPicPr>
          <p:nvPr/>
        </p:nvPicPr>
        <p:blipFill rotWithShape="1">
          <a:blip r:embed="rId4"/>
          <a:srcRect l="1" r="66064" b="58898"/>
          <a:stretch/>
        </p:blipFill>
        <p:spPr>
          <a:xfrm>
            <a:off x="1303361" y="5989801"/>
            <a:ext cx="2197304" cy="743173"/>
          </a:xfrm>
          <a:prstGeom prst="rect">
            <a:avLst/>
          </a:prstGeom>
        </p:spPr>
      </p:pic>
      <p:sp>
        <p:nvSpPr>
          <p:cNvPr id="23" name="TextBox 22">
            <a:extLst>
              <a:ext uri="{FF2B5EF4-FFF2-40B4-BE49-F238E27FC236}">
                <a16:creationId xmlns:a16="http://schemas.microsoft.com/office/drawing/2014/main" xmlns="" id="{54F3E66D-9675-433B-87A1-DC79064B54DB}"/>
              </a:ext>
            </a:extLst>
          </p:cNvPr>
          <p:cNvSpPr txBox="1"/>
          <p:nvPr/>
        </p:nvSpPr>
        <p:spPr>
          <a:xfrm flipH="1">
            <a:off x="860038" y="4713431"/>
            <a:ext cx="3080031" cy="830997"/>
          </a:xfrm>
          <a:prstGeom prst="rect">
            <a:avLst/>
          </a:prstGeom>
          <a:noFill/>
        </p:spPr>
        <p:txBody>
          <a:bodyPr wrap="square" rtlCol="0">
            <a:spAutoFit/>
          </a:bodyPr>
          <a:lstStyle/>
          <a:p>
            <a:pPr algn="ctr"/>
            <a:r>
              <a:rPr lang="en-SG" sz="2400" b="1" dirty="0">
                <a:solidFill>
                  <a:srgbClr val="FF0000"/>
                </a:solidFill>
              </a:rPr>
              <a:t>RTT </a:t>
            </a:r>
          </a:p>
          <a:p>
            <a:pPr algn="ctr"/>
            <a:r>
              <a:rPr lang="en-SG" sz="2400" b="1" dirty="0">
                <a:solidFill>
                  <a:srgbClr val="FF0000"/>
                </a:solidFill>
              </a:rPr>
              <a:t>1280 – 1354 ns</a:t>
            </a:r>
          </a:p>
        </p:txBody>
      </p:sp>
      <p:sp>
        <p:nvSpPr>
          <p:cNvPr id="24" name="TextBox 23">
            <a:extLst>
              <a:ext uri="{FF2B5EF4-FFF2-40B4-BE49-F238E27FC236}">
                <a16:creationId xmlns:a16="http://schemas.microsoft.com/office/drawing/2014/main" xmlns="" id="{95FADB2F-A609-4909-A03F-E3EF1F252057}"/>
              </a:ext>
            </a:extLst>
          </p:cNvPr>
          <p:cNvSpPr txBox="1"/>
          <p:nvPr/>
        </p:nvSpPr>
        <p:spPr>
          <a:xfrm flipH="1">
            <a:off x="8649840" y="3429000"/>
            <a:ext cx="3080031" cy="461665"/>
          </a:xfrm>
          <a:prstGeom prst="rect">
            <a:avLst/>
          </a:prstGeom>
          <a:noFill/>
        </p:spPr>
        <p:txBody>
          <a:bodyPr wrap="square" rtlCol="0">
            <a:spAutoFit/>
          </a:bodyPr>
          <a:lstStyle/>
          <a:p>
            <a:r>
              <a:rPr lang="en-SG" sz="2400" b="1" dirty="0">
                <a:solidFill>
                  <a:srgbClr val="FF0000"/>
                </a:solidFill>
              </a:rPr>
              <a:t>   645 – 666 ns</a:t>
            </a:r>
          </a:p>
        </p:txBody>
      </p:sp>
      <p:sp>
        <p:nvSpPr>
          <p:cNvPr id="25" name="TextBox 24">
            <a:extLst>
              <a:ext uri="{FF2B5EF4-FFF2-40B4-BE49-F238E27FC236}">
                <a16:creationId xmlns:a16="http://schemas.microsoft.com/office/drawing/2014/main" xmlns="" id="{92C67AE5-4FAA-43A2-ABAF-5B2418307893}"/>
              </a:ext>
            </a:extLst>
          </p:cNvPr>
          <p:cNvSpPr txBox="1"/>
          <p:nvPr/>
        </p:nvSpPr>
        <p:spPr>
          <a:xfrm>
            <a:off x="4792240" y="2917533"/>
            <a:ext cx="1705216" cy="369332"/>
          </a:xfrm>
          <a:prstGeom prst="rect">
            <a:avLst/>
          </a:prstGeom>
          <a:solidFill>
            <a:schemeClr val="accent2"/>
          </a:solidFill>
          <a:ln>
            <a:solidFill>
              <a:schemeClr val="tx1"/>
            </a:solidFill>
          </a:ln>
        </p:spPr>
        <p:txBody>
          <a:bodyPr wrap="square" rtlCol="0">
            <a:spAutoFit/>
          </a:bodyPr>
          <a:lstStyle/>
          <a:p>
            <a:r>
              <a:rPr lang="en-SG" dirty="0"/>
              <a:t>  Un-accounted</a:t>
            </a:r>
          </a:p>
        </p:txBody>
      </p:sp>
      <p:sp>
        <p:nvSpPr>
          <p:cNvPr id="26" name="Arrow: Right 25">
            <a:extLst>
              <a:ext uri="{FF2B5EF4-FFF2-40B4-BE49-F238E27FC236}">
                <a16:creationId xmlns:a16="http://schemas.microsoft.com/office/drawing/2014/main" xmlns="" id="{41021C6A-5803-40FB-A226-8CFACD27CF42}"/>
              </a:ext>
            </a:extLst>
          </p:cNvPr>
          <p:cNvSpPr/>
          <p:nvPr/>
        </p:nvSpPr>
        <p:spPr>
          <a:xfrm rot="17710399">
            <a:off x="5196662" y="2622173"/>
            <a:ext cx="569913" cy="107868"/>
          </a:xfrm>
          <a:prstGeom prst="rightArrow">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sp>
        <p:nvSpPr>
          <p:cNvPr id="27" name="TextBox 26">
            <a:extLst>
              <a:ext uri="{FF2B5EF4-FFF2-40B4-BE49-F238E27FC236}">
                <a16:creationId xmlns:a16="http://schemas.microsoft.com/office/drawing/2014/main" xmlns="" id="{AC6CC383-D259-4442-8578-90956D5BAAC0}"/>
              </a:ext>
            </a:extLst>
          </p:cNvPr>
          <p:cNvSpPr txBox="1"/>
          <p:nvPr/>
        </p:nvSpPr>
        <p:spPr>
          <a:xfrm flipH="1">
            <a:off x="5343334" y="3277055"/>
            <a:ext cx="3080031" cy="461665"/>
          </a:xfrm>
          <a:prstGeom prst="rect">
            <a:avLst/>
          </a:prstGeom>
          <a:noFill/>
        </p:spPr>
        <p:txBody>
          <a:bodyPr wrap="square" rtlCol="0">
            <a:spAutoFit/>
          </a:bodyPr>
          <a:lstStyle/>
          <a:p>
            <a:r>
              <a:rPr lang="en-SG" sz="2400" b="1" dirty="0">
                <a:solidFill>
                  <a:srgbClr val="FF0000"/>
                </a:solidFill>
              </a:rPr>
              <a:t>    625 – 699 ns</a:t>
            </a:r>
          </a:p>
        </p:txBody>
      </p:sp>
      <p:sp>
        <p:nvSpPr>
          <p:cNvPr id="28" name="Arrow: Right 27">
            <a:extLst>
              <a:ext uri="{FF2B5EF4-FFF2-40B4-BE49-F238E27FC236}">
                <a16:creationId xmlns:a16="http://schemas.microsoft.com/office/drawing/2014/main" xmlns="" id="{83EB1988-195F-442B-BF99-6B305A6FAB0D}"/>
              </a:ext>
            </a:extLst>
          </p:cNvPr>
          <p:cNvSpPr/>
          <p:nvPr/>
        </p:nvSpPr>
        <p:spPr>
          <a:xfrm rot="3617546">
            <a:off x="5213521" y="3439234"/>
            <a:ext cx="569913" cy="107868"/>
          </a:xfrm>
          <a:prstGeom prst="rightArrow">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G"/>
          </a:p>
        </p:txBody>
      </p:sp>
      <p:sp>
        <p:nvSpPr>
          <p:cNvPr id="33" name="TextBox 32">
            <a:extLst>
              <a:ext uri="{FF2B5EF4-FFF2-40B4-BE49-F238E27FC236}">
                <a16:creationId xmlns:a16="http://schemas.microsoft.com/office/drawing/2014/main" xmlns="" id="{4C89413C-B992-4DE7-A151-F08411D8A157}"/>
              </a:ext>
            </a:extLst>
          </p:cNvPr>
          <p:cNvSpPr txBox="1"/>
          <p:nvPr/>
        </p:nvSpPr>
        <p:spPr>
          <a:xfrm flipH="1">
            <a:off x="3889920" y="25745"/>
            <a:ext cx="5855425" cy="646331"/>
          </a:xfrm>
          <a:prstGeom prst="rect">
            <a:avLst/>
          </a:prstGeom>
          <a:noFill/>
        </p:spPr>
        <p:txBody>
          <a:bodyPr wrap="square" rtlCol="0">
            <a:spAutoFit/>
          </a:bodyPr>
          <a:lstStyle/>
          <a:p>
            <a:r>
              <a:rPr lang="en-SG" sz="3600" b="1" dirty="0"/>
              <a:t>Upstream  Cross Traffic(10G)</a:t>
            </a:r>
          </a:p>
        </p:txBody>
      </p:sp>
      <p:sp>
        <p:nvSpPr>
          <p:cNvPr id="3" name="TextBox 2">
            <a:extLst>
              <a:ext uri="{FF2B5EF4-FFF2-40B4-BE49-F238E27FC236}">
                <a16:creationId xmlns:a16="http://schemas.microsoft.com/office/drawing/2014/main" xmlns="" id="{86B3470D-E009-4812-9577-D5951C1FD98B}"/>
              </a:ext>
            </a:extLst>
          </p:cNvPr>
          <p:cNvSpPr txBox="1"/>
          <p:nvPr/>
        </p:nvSpPr>
        <p:spPr>
          <a:xfrm>
            <a:off x="5672070" y="3598849"/>
            <a:ext cx="2443461" cy="369332"/>
          </a:xfrm>
          <a:prstGeom prst="rect">
            <a:avLst/>
          </a:prstGeom>
          <a:noFill/>
        </p:spPr>
        <p:txBody>
          <a:bodyPr wrap="square" rtlCol="0">
            <a:spAutoFit/>
          </a:bodyPr>
          <a:lstStyle/>
          <a:p>
            <a:r>
              <a:rPr lang="en-SG" b="1" dirty="0" err="1">
                <a:solidFill>
                  <a:srgbClr val="FF0000"/>
                </a:solidFill>
              </a:rPr>
              <a:t>NicWireDelay</a:t>
            </a:r>
            <a:endParaRPr lang="en-SG" b="1" dirty="0">
              <a:solidFill>
                <a:srgbClr val="FF0000"/>
              </a:solidFill>
            </a:endParaRPr>
          </a:p>
        </p:txBody>
      </p:sp>
      <p:sp>
        <p:nvSpPr>
          <p:cNvPr id="35" name="Arrow: Down 34">
            <a:extLst>
              <a:ext uri="{FF2B5EF4-FFF2-40B4-BE49-F238E27FC236}">
                <a16:creationId xmlns:a16="http://schemas.microsoft.com/office/drawing/2014/main" xmlns="" id="{DE793435-4C57-49C5-8D9D-42C43E603E94}"/>
              </a:ext>
            </a:extLst>
          </p:cNvPr>
          <p:cNvSpPr/>
          <p:nvPr/>
        </p:nvSpPr>
        <p:spPr>
          <a:xfrm rot="17255340">
            <a:off x="6447531" y="-167312"/>
            <a:ext cx="356745" cy="3065188"/>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39" name="TextBox 38">
            <a:extLst>
              <a:ext uri="{FF2B5EF4-FFF2-40B4-BE49-F238E27FC236}">
                <a16:creationId xmlns:a16="http://schemas.microsoft.com/office/drawing/2014/main" xmlns="" id="{5424A8CC-4EFF-4B5C-8332-45C1023B970B}"/>
              </a:ext>
            </a:extLst>
          </p:cNvPr>
          <p:cNvSpPr txBox="1"/>
          <p:nvPr/>
        </p:nvSpPr>
        <p:spPr>
          <a:xfrm rot="1012822" flipH="1">
            <a:off x="5864327" y="1072792"/>
            <a:ext cx="2671207" cy="369332"/>
          </a:xfrm>
          <a:prstGeom prst="rect">
            <a:avLst/>
          </a:prstGeom>
          <a:noFill/>
        </p:spPr>
        <p:txBody>
          <a:bodyPr wrap="square" rtlCol="0">
            <a:spAutoFit/>
          </a:bodyPr>
          <a:lstStyle/>
          <a:p>
            <a:r>
              <a:rPr lang="en-SG" b="1" dirty="0">
                <a:solidFill>
                  <a:srgbClr val="FF0000"/>
                </a:solidFill>
              </a:rPr>
              <a:t>UDP Traffic (1 – 10G)</a:t>
            </a:r>
          </a:p>
        </p:txBody>
      </p:sp>
      <p:sp>
        <p:nvSpPr>
          <p:cNvPr id="40" name="Arrow: Down 39">
            <a:extLst>
              <a:ext uri="{FF2B5EF4-FFF2-40B4-BE49-F238E27FC236}">
                <a16:creationId xmlns:a16="http://schemas.microsoft.com/office/drawing/2014/main" xmlns="" id="{9110B156-4946-427E-A964-5EE663A5F3FB}"/>
              </a:ext>
            </a:extLst>
          </p:cNvPr>
          <p:cNvSpPr/>
          <p:nvPr/>
        </p:nvSpPr>
        <p:spPr>
          <a:xfrm rot="10800000">
            <a:off x="7313073" y="3325662"/>
            <a:ext cx="242834" cy="262763"/>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G"/>
          </a:p>
        </p:txBody>
      </p:sp>
      <p:sp>
        <p:nvSpPr>
          <p:cNvPr id="34" name="TextBox 33">
            <a:extLst>
              <a:ext uri="{FF2B5EF4-FFF2-40B4-BE49-F238E27FC236}">
                <a16:creationId xmlns:a16="http://schemas.microsoft.com/office/drawing/2014/main" xmlns="" id="{3145AAE2-3FA9-408D-B7A9-BCB8A879C5D4}"/>
              </a:ext>
            </a:extLst>
          </p:cNvPr>
          <p:cNvSpPr txBox="1"/>
          <p:nvPr/>
        </p:nvSpPr>
        <p:spPr>
          <a:xfrm flipH="1">
            <a:off x="3780994" y="6176721"/>
            <a:ext cx="2426381" cy="369332"/>
          </a:xfrm>
          <a:prstGeom prst="rect">
            <a:avLst/>
          </a:prstGeom>
          <a:noFill/>
        </p:spPr>
        <p:txBody>
          <a:bodyPr wrap="square" rtlCol="0">
            <a:spAutoFit/>
          </a:bodyPr>
          <a:lstStyle/>
          <a:p>
            <a:r>
              <a:rPr lang="en-SG" dirty="0">
                <a:solidFill>
                  <a:srgbClr val="0070C0"/>
                </a:solidFill>
              </a:rPr>
              <a:t>Response Received</a:t>
            </a:r>
          </a:p>
        </p:txBody>
      </p:sp>
    </p:spTree>
    <p:extLst>
      <p:ext uri="{BB962C8B-B14F-4D97-AF65-F5344CB8AC3E}">
        <p14:creationId xmlns:p14="http://schemas.microsoft.com/office/powerpoint/2010/main" val="38717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1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22" presetClass="entr" presetSubtype="4" repeatCount="indefinite" fill="hold" grpId="0" nodeType="withEffect">
                                  <p:stCondLst>
                                    <p:cond delay="0"/>
                                  </p:stCondLst>
                                  <p:endCondLst>
                                    <p:cond evt="onNext" delay="0">
                                      <p:tgtEl>
                                        <p:sldTgt/>
                                      </p:tgtEl>
                                    </p:cond>
                                  </p:end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P spid="27" grpId="0"/>
      <p:bldP spid="28" grpId="0" animBg="1"/>
      <p:bldP spid="3" grpId="0"/>
      <p:bldP spid="35"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BD004DB-D45F-48F8-839C-D5591E7EB6E0}"/>
              </a:ext>
            </a:extLst>
          </p:cNvPr>
          <p:cNvGrpSpPr/>
          <p:nvPr/>
        </p:nvGrpSpPr>
        <p:grpSpPr>
          <a:xfrm>
            <a:off x="2634589" y="1690688"/>
            <a:ext cx="6909852" cy="4716000"/>
            <a:chOff x="2641074" y="1690688"/>
            <a:chExt cx="6909852" cy="4716000"/>
          </a:xfrm>
        </p:grpSpPr>
        <p:pic>
          <p:nvPicPr>
            <p:cNvPr id="7" name="Picture 6" descr="A close up of text on a white surface&#10;&#10;Description automatically generated">
              <a:extLst>
                <a:ext uri="{FF2B5EF4-FFF2-40B4-BE49-F238E27FC236}">
                  <a16:creationId xmlns:a16="http://schemas.microsoft.com/office/drawing/2014/main" xmlns="" id="{EE3ACC1D-F461-4D49-A2E7-6A57B8D05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074" y="1690688"/>
              <a:ext cx="6909852" cy="4716000"/>
            </a:xfrm>
            <a:prstGeom prst="rect">
              <a:avLst/>
            </a:prstGeom>
          </p:spPr>
        </p:pic>
        <p:sp>
          <p:nvSpPr>
            <p:cNvPr id="9" name="Rectangle 8">
              <a:extLst>
                <a:ext uri="{FF2B5EF4-FFF2-40B4-BE49-F238E27FC236}">
                  <a16:creationId xmlns:a16="http://schemas.microsoft.com/office/drawing/2014/main" xmlns="" id="{01C630CB-BA4B-4390-9406-0FC29EADAF86}"/>
                </a:ext>
              </a:extLst>
            </p:cNvPr>
            <p:cNvSpPr/>
            <p:nvPr/>
          </p:nvSpPr>
          <p:spPr>
            <a:xfrm>
              <a:off x="3605719" y="1924844"/>
              <a:ext cx="1621277" cy="377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5" name="Picture 4" descr="A close up of a map&#10;&#10;Description automatically generated">
            <a:extLst>
              <a:ext uri="{FF2B5EF4-FFF2-40B4-BE49-F238E27FC236}">
                <a16:creationId xmlns:a16="http://schemas.microsoft.com/office/drawing/2014/main" xmlns="" id="{59F2C307-A5C5-4143-B5DF-B313A0D8424B}"/>
              </a:ext>
            </a:extLst>
          </p:cNvPr>
          <p:cNvPicPr>
            <a:picLocks noChangeAspect="1"/>
          </p:cNvPicPr>
          <p:nvPr/>
        </p:nvPicPr>
        <p:blipFill rotWithShape="1">
          <a:blip r:embed="rId4">
            <a:extLst>
              <a:ext uri="{28A0092B-C50C-407E-A947-70E740481C1C}">
                <a14:useLocalDpi xmlns:a14="http://schemas.microsoft.com/office/drawing/2010/main" val="0"/>
              </a:ext>
            </a:extLst>
          </a:blip>
          <a:srcRect t="-1" b="447"/>
          <a:stretch/>
        </p:blipFill>
        <p:spPr>
          <a:xfrm>
            <a:off x="2629353" y="1691496"/>
            <a:ext cx="6968603" cy="4715192"/>
          </a:xfrm>
          <a:prstGeom prst="rect">
            <a:avLst/>
          </a:prstGeom>
        </p:spPr>
      </p:pic>
      <p:pic>
        <p:nvPicPr>
          <p:cNvPr id="8" name="Picture 7">
            <a:extLst>
              <a:ext uri="{FF2B5EF4-FFF2-40B4-BE49-F238E27FC236}">
                <a16:creationId xmlns:a16="http://schemas.microsoft.com/office/drawing/2014/main" xmlns="" id="{F6F791CE-15BC-468E-AAA2-7F0082B9DE5A}"/>
              </a:ext>
            </a:extLst>
          </p:cNvPr>
          <p:cNvPicPr>
            <a:picLocks noChangeAspect="1"/>
          </p:cNvPicPr>
          <p:nvPr/>
        </p:nvPicPr>
        <p:blipFill>
          <a:blip r:embed="rId5"/>
          <a:stretch>
            <a:fillRect/>
          </a:stretch>
        </p:blipFill>
        <p:spPr>
          <a:xfrm>
            <a:off x="3995559" y="1995314"/>
            <a:ext cx="1496001" cy="360000"/>
          </a:xfrm>
          <a:prstGeom prst="rect">
            <a:avLst/>
          </a:prstGeom>
        </p:spPr>
      </p:pic>
      <p:sp>
        <p:nvSpPr>
          <p:cNvPr id="2" name="Title 1">
            <a:extLst>
              <a:ext uri="{FF2B5EF4-FFF2-40B4-BE49-F238E27FC236}">
                <a16:creationId xmlns:a16="http://schemas.microsoft.com/office/drawing/2014/main" xmlns="" id="{B3F584C5-8421-4345-A3B9-A3DCCDDA1099}"/>
              </a:ext>
            </a:extLst>
          </p:cNvPr>
          <p:cNvSpPr>
            <a:spLocks noGrp="1"/>
          </p:cNvSpPr>
          <p:nvPr>
            <p:ph type="title"/>
          </p:nvPr>
        </p:nvSpPr>
        <p:spPr>
          <a:xfrm>
            <a:off x="649514" y="-208378"/>
            <a:ext cx="10515600" cy="1325563"/>
          </a:xfrm>
        </p:spPr>
        <p:txBody>
          <a:bodyPr/>
          <a:lstStyle/>
          <a:p>
            <a:r>
              <a:rPr lang="en-SG" dirty="0"/>
              <a:t>The Case of </a:t>
            </a:r>
            <a:r>
              <a:rPr lang="en-SG" dirty="0" err="1"/>
              <a:t>NicWireDelay</a:t>
            </a:r>
            <a:endParaRPr lang="en-SG" dirty="0"/>
          </a:p>
        </p:txBody>
      </p:sp>
      <p:sp>
        <p:nvSpPr>
          <p:cNvPr id="6" name="Slide Number Placeholder 5">
            <a:extLst>
              <a:ext uri="{FF2B5EF4-FFF2-40B4-BE49-F238E27FC236}">
                <a16:creationId xmlns:a16="http://schemas.microsoft.com/office/drawing/2014/main" xmlns="" id="{3F8825E3-F7D8-40C2-88E0-80964045B723}"/>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24</a:t>
            </a:fld>
            <a:endParaRPr lang="en-SG"/>
          </a:p>
        </p:txBody>
      </p:sp>
      <p:cxnSp>
        <p:nvCxnSpPr>
          <p:cNvPr id="13" name="Straight Arrow Connector 12">
            <a:extLst>
              <a:ext uri="{FF2B5EF4-FFF2-40B4-BE49-F238E27FC236}">
                <a16:creationId xmlns:a16="http://schemas.microsoft.com/office/drawing/2014/main" xmlns="" id="{1CCC56F4-0961-430E-9B2C-D057094B13B8}"/>
              </a:ext>
            </a:extLst>
          </p:cNvPr>
          <p:cNvCxnSpPr>
            <a:cxnSpLocks/>
          </p:cNvCxnSpPr>
          <p:nvPr/>
        </p:nvCxnSpPr>
        <p:spPr>
          <a:xfrm>
            <a:off x="5747657" y="1668917"/>
            <a:ext cx="30988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77C27566-9876-464A-9E6B-98563F2EAE86}"/>
              </a:ext>
            </a:extLst>
          </p:cNvPr>
          <p:cNvSpPr txBox="1"/>
          <p:nvPr/>
        </p:nvSpPr>
        <p:spPr>
          <a:xfrm>
            <a:off x="6872515" y="1229427"/>
            <a:ext cx="1291771" cy="461665"/>
          </a:xfrm>
          <a:prstGeom prst="rect">
            <a:avLst/>
          </a:prstGeom>
          <a:noFill/>
          <a:ln>
            <a:noFill/>
          </a:ln>
        </p:spPr>
        <p:txBody>
          <a:bodyPr wrap="square" rtlCol="0">
            <a:spAutoFit/>
          </a:bodyPr>
          <a:lstStyle/>
          <a:p>
            <a:r>
              <a:rPr lang="en-SG" sz="2400" b="1" dirty="0">
                <a:solidFill>
                  <a:srgbClr val="FF0000"/>
                </a:solidFill>
              </a:rPr>
              <a:t>300 ns</a:t>
            </a:r>
          </a:p>
        </p:txBody>
      </p:sp>
    </p:spTree>
    <p:extLst>
      <p:ext uri="{BB962C8B-B14F-4D97-AF65-F5344CB8AC3E}">
        <p14:creationId xmlns:p14="http://schemas.microsoft.com/office/powerpoint/2010/main" val="399263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BA0B86-C6E3-4D48-AF5C-11819E83E758}"/>
              </a:ext>
            </a:extLst>
          </p:cNvPr>
          <p:cNvPicPr>
            <a:picLocks noChangeAspect="1"/>
          </p:cNvPicPr>
          <p:nvPr/>
        </p:nvPicPr>
        <p:blipFill rotWithShape="1">
          <a:blip r:embed="rId3"/>
          <a:srcRect b="985"/>
          <a:stretch/>
        </p:blipFill>
        <p:spPr>
          <a:xfrm>
            <a:off x="4396740" y="580054"/>
            <a:ext cx="5905500" cy="1632872"/>
          </a:xfrm>
          <a:prstGeom prst="rect">
            <a:avLst/>
          </a:prstGeom>
        </p:spPr>
      </p:pic>
      <p:sp>
        <p:nvSpPr>
          <p:cNvPr id="2" name="Title 1">
            <a:extLst>
              <a:ext uri="{FF2B5EF4-FFF2-40B4-BE49-F238E27FC236}">
                <a16:creationId xmlns:a16="http://schemas.microsoft.com/office/drawing/2014/main" xmlns="" id="{B3AA2DED-59E7-44D5-85CE-843E93F1C9F3}"/>
              </a:ext>
            </a:extLst>
          </p:cNvPr>
          <p:cNvSpPr>
            <a:spLocks noGrp="1"/>
          </p:cNvSpPr>
          <p:nvPr>
            <p:ph type="title"/>
          </p:nvPr>
        </p:nvSpPr>
        <p:spPr>
          <a:xfrm>
            <a:off x="320040" y="108403"/>
            <a:ext cx="3059084" cy="1500941"/>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a:solidFill>
                  <a:srgbClr val="FFFFFF"/>
                </a:solidFill>
                <a:latin typeface="+mj-lt"/>
                <a:ea typeface="+mj-ea"/>
                <a:cs typeface="+mj-cs"/>
              </a:rPr>
              <a:t>Switch-to-Host Measurements</a:t>
            </a:r>
          </a:p>
        </p:txBody>
      </p:sp>
      <p:sp>
        <p:nvSpPr>
          <p:cNvPr id="4" name="TextBox 3">
            <a:extLst>
              <a:ext uri="{FF2B5EF4-FFF2-40B4-BE49-F238E27FC236}">
                <a16:creationId xmlns:a16="http://schemas.microsoft.com/office/drawing/2014/main" xmlns="" id="{A9484D3C-A59E-491E-9D12-D129D8E60F2B}"/>
              </a:ext>
            </a:extLst>
          </p:cNvPr>
          <p:cNvSpPr txBox="1"/>
          <p:nvPr/>
        </p:nvSpPr>
        <p:spPr>
          <a:xfrm flipH="1">
            <a:off x="822959" y="2392680"/>
            <a:ext cx="10861038" cy="3046988"/>
          </a:xfrm>
          <a:prstGeom prst="rect">
            <a:avLst/>
          </a:prstGeom>
          <a:noFill/>
        </p:spPr>
        <p:txBody>
          <a:bodyPr wrap="square" rtlCol="0">
            <a:spAutoFit/>
          </a:bodyPr>
          <a:lstStyle/>
          <a:p>
            <a:r>
              <a:rPr lang="en-SG" sz="2400" b="1" dirty="0"/>
              <a:t>Take-aways :</a:t>
            </a:r>
          </a:p>
          <a:p>
            <a:endParaRPr lang="en-SG" sz="2400" b="1" dirty="0"/>
          </a:p>
          <a:p>
            <a:pPr marL="342900" indent="-342900">
              <a:buAutoNum type="arabicParenR"/>
            </a:pPr>
            <a:r>
              <a:rPr lang="en-SG" sz="2400" dirty="0"/>
              <a:t>In spite of Nic hardware Timestamping, there is an </a:t>
            </a:r>
            <a:r>
              <a:rPr lang="en-SG" sz="2400" dirty="0">
                <a:solidFill>
                  <a:srgbClr val="FF0000"/>
                </a:solidFill>
              </a:rPr>
              <a:t>un-accounted</a:t>
            </a:r>
            <a:r>
              <a:rPr lang="en-SG" sz="2400" dirty="0"/>
              <a:t> and </a:t>
            </a:r>
            <a:r>
              <a:rPr lang="en-SG" sz="2400" dirty="0">
                <a:solidFill>
                  <a:srgbClr val="FF0000"/>
                </a:solidFill>
              </a:rPr>
              <a:t>variable</a:t>
            </a:r>
            <a:r>
              <a:rPr lang="en-SG" sz="2400" dirty="0"/>
              <a:t> </a:t>
            </a:r>
            <a:r>
              <a:rPr lang="en-SG" sz="2400" dirty="0">
                <a:solidFill>
                  <a:srgbClr val="FF0000"/>
                </a:solidFill>
              </a:rPr>
              <a:t>delay</a:t>
            </a:r>
            <a:r>
              <a:rPr lang="en-SG" sz="2400" dirty="0"/>
              <a:t> (</a:t>
            </a:r>
            <a:r>
              <a:rPr lang="en-SG" sz="2400" dirty="0" err="1">
                <a:solidFill>
                  <a:srgbClr val="FF0000"/>
                </a:solidFill>
              </a:rPr>
              <a:t>NicWireDelay</a:t>
            </a:r>
            <a:r>
              <a:rPr lang="en-SG" sz="2400" dirty="0"/>
              <a:t>).</a:t>
            </a:r>
          </a:p>
          <a:p>
            <a:pPr marL="342900" indent="-342900">
              <a:buAutoNum type="arabicParenR"/>
            </a:pPr>
            <a:r>
              <a:rPr lang="en-SG" sz="2400" dirty="0" err="1"/>
              <a:t>NicWireDelay</a:t>
            </a:r>
            <a:r>
              <a:rPr lang="en-SG" sz="2400" dirty="0"/>
              <a:t> varies from </a:t>
            </a:r>
            <a:r>
              <a:rPr lang="en-SG" sz="2400" dirty="0">
                <a:solidFill>
                  <a:srgbClr val="FF0000"/>
                </a:solidFill>
              </a:rPr>
              <a:t>27 ns</a:t>
            </a:r>
            <a:r>
              <a:rPr lang="en-SG" sz="2400" dirty="0"/>
              <a:t> under </a:t>
            </a:r>
            <a:r>
              <a:rPr lang="en-SG" sz="2400" dirty="0">
                <a:solidFill>
                  <a:srgbClr val="FF0000"/>
                </a:solidFill>
              </a:rPr>
              <a:t>idle</a:t>
            </a:r>
            <a:r>
              <a:rPr lang="en-SG" sz="2400" dirty="0"/>
              <a:t> conditions up to </a:t>
            </a:r>
            <a:r>
              <a:rPr lang="en-SG" sz="2400" dirty="0">
                <a:solidFill>
                  <a:srgbClr val="FF0000"/>
                </a:solidFill>
              </a:rPr>
              <a:t>~300 </a:t>
            </a:r>
            <a:r>
              <a:rPr lang="en-SG" sz="2400" dirty="0"/>
              <a:t>ns under heavy </a:t>
            </a:r>
            <a:r>
              <a:rPr lang="en-SG" sz="2400" dirty="0">
                <a:solidFill>
                  <a:srgbClr val="FF0000"/>
                </a:solidFill>
              </a:rPr>
              <a:t>cross traffic </a:t>
            </a:r>
            <a:r>
              <a:rPr lang="en-SG" sz="2400" dirty="0"/>
              <a:t>conditions.</a:t>
            </a:r>
          </a:p>
          <a:p>
            <a:pPr marL="342900" indent="-342900">
              <a:buAutoNum type="arabicParenR"/>
            </a:pPr>
            <a:r>
              <a:rPr lang="en-SG" sz="2400" dirty="0"/>
              <a:t>To tackle this variability at Switch-to-Host, it is ideal for host to have </a:t>
            </a:r>
            <a:r>
              <a:rPr lang="en-SG" sz="2400" dirty="0">
                <a:solidFill>
                  <a:srgbClr val="FF0000"/>
                </a:solidFill>
              </a:rPr>
              <a:t>knowledge</a:t>
            </a:r>
            <a:r>
              <a:rPr lang="en-SG" sz="2400" dirty="0"/>
              <a:t> of </a:t>
            </a:r>
            <a:r>
              <a:rPr lang="en-SG" sz="2400" dirty="0">
                <a:solidFill>
                  <a:srgbClr val="FF0000"/>
                </a:solidFill>
              </a:rPr>
              <a:t>cross-traffic volume on the send direction</a:t>
            </a:r>
            <a:r>
              <a:rPr lang="en-SG" sz="2400" dirty="0"/>
              <a:t>.</a:t>
            </a:r>
          </a:p>
        </p:txBody>
      </p:sp>
      <p:sp>
        <p:nvSpPr>
          <p:cNvPr id="6" name="Slide Number Placeholder 5">
            <a:extLst>
              <a:ext uri="{FF2B5EF4-FFF2-40B4-BE49-F238E27FC236}">
                <a16:creationId xmlns:a16="http://schemas.microsoft.com/office/drawing/2014/main" xmlns="" id="{2C59FEE1-F551-4FE6-BB89-400FB09842FE}"/>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25</a:t>
            </a:fld>
            <a:endParaRPr lang="en-SG"/>
          </a:p>
        </p:txBody>
      </p:sp>
    </p:spTree>
    <p:extLst>
      <p:ext uri="{BB962C8B-B14F-4D97-AF65-F5344CB8AC3E}">
        <p14:creationId xmlns:p14="http://schemas.microsoft.com/office/powerpoint/2010/main" val="356147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2EF718-5FFF-430C-8A7A-D1CDCA5AEF5C}"/>
              </a:ext>
            </a:extLst>
          </p:cNvPr>
          <p:cNvSpPr>
            <a:spLocks noGrp="1"/>
          </p:cNvSpPr>
          <p:nvPr>
            <p:ph idx="1"/>
          </p:nvPr>
        </p:nvSpPr>
        <p:spPr>
          <a:xfrm>
            <a:off x="1025767" y="3071286"/>
            <a:ext cx="11426092" cy="901699"/>
          </a:xfrm>
        </p:spPr>
        <p:txBody>
          <a:bodyPr>
            <a:normAutofit/>
          </a:bodyPr>
          <a:lstStyle/>
          <a:p>
            <a:pPr marL="0" indent="0">
              <a:buNone/>
            </a:pPr>
            <a:r>
              <a:rPr lang="en-SG" sz="4800" dirty="0">
                <a:solidFill>
                  <a:srgbClr val="FF0000"/>
                </a:solidFill>
              </a:rPr>
              <a:t>D</a:t>
            </a:r>
            <a:r>
              <a:rPr lang="en-SG" sz="4800" dirty="0"/>
              <a:t>ata </a:t>
            </a:r>
            <a:r>
              <a:rPr lang="en-SG" sz="4800" dirty="0">
                <a:solidFill>
                  <a:srgbClr val="FF0000"/>
                </a:solidFill>
              </a:rPr>
              <a:t>P</a:t>
            </a:r>
            <a:r>
              <a:rPr lang="en-SG" sz="4800" dirty="0"/>
              <a:t>lane </a:t>
            </a:r>
            <a:r>
              <a:rPr lang="en-SG" sz="4800" dirty="0">
                <a:solidFill>
                  <a:srgbClr val="FF0000"/>
                </a:solidFill>
              </a:rPr>
              <a:t>T</a:t>
            </a:r>
            <a:r>
              <a:rPr lang="en-SG" sz="4800" dirty="0"/>
              <a:t>ime-synchronization </a:t>
            </a:r>
            <a:r>
              <a:rPr lang="en-SG" sz="4800" dirty="0">
                <a:solidFill>
                  <a:srgbClr val="FF0000"/>
                </a:solidFill>
              </a:rPr>
              <a:t>P</a:t>
            </a:r>
            <a:r>
              <a:rPr lang="en-SG" sz="4800" dirty="0"/>
              <a:t>rotocol</a:t>
            </a:r>
          </a:p>
        </p:txBody>
      </p:sp>
      <p:sp>
        <p:nvSpPr>
          <p:cNvPr id="4" name="Content Placeholder 2">
            <a:extLst>
              <a:ext uri="{FF2B5EF4-FFF2-40B4-BE49-F238E27FC236}">
                <a16:creationId xmlns:a16="http://schemas.microsoft.com/office/drawing/2014/main" xmlns="" id="{4B2EF718-5FFF-430C-8A7A-D1CDCA5AEF5C}"/>
              </a:ext>
            </a:extLst>
          </p:cNvPr>
          <p:cNvSpPr txBox="1">
            <a:spLocks/>
          </p:cNvSpPr>
          <p:nvPr/>
        </p:nvSpPr>
        <p:spPr>
          <a:xfrm>
            <a:off x="314569" y="1604433"/>
            <a:ext cx="11426092" cy="364913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SG" sz="4800" dirty="0">
                <a:solidFill>
                  <a:srgbClr val="FF0000"/>
                </a:solidFill>
              </a:rPr>
              <a:t>                                   DPTP</a:t>
            </a:r>
          </a:p>
        </p:txBody>
      </p:sp>
      <p:sp>
        <p:nvSpPr>
          <p:cNvPr id="2" name="Slide Number Placeholder 1">
            <a:extLst>
              <a:ext uri="{FF2B5EF4-FFF2-40B4-BE49-F238E27FC236}">
                <a16:creationId xmlns:a16="http://schemas.microsoft.com/office/drawing/2014/main" xmlns="" id="{31552943-37CA-4033-BEEF-32C6E4DF45FE}"/>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26</a:t>
            </a:fld>
            <a:endParaRPr lang="en-SG"/>
          </a:p>
        </p:txBody>
      </p:sp>
    </p:spTree>
    <p:extLst>
      <p:ext uri="{BB962C8B-B14F-4D97-AF65-F5344CB8AC3E}">
        <p14:creationId xmlns:p14="http://schemas.microsoft.com/office/powerpoint/2010/main" val="39072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989F68EC-9849-4011-893C-6A33C7497F8E}"/>
              </a:ext>
            </a:extLst>
          </p:cNvPr>
          <p:cNvPicPr>
            <a:picLocks noChangeAspect="1"/>
          </p:cNvPicPr>
          <p:nvPr/>
        </p:nvPicPr>
        <p:blipFill rotWithShape="1">
          <a:blip r:embed="rId3"/>
          <a:srcRect l="1" r="66064" b="58898"/>
          <a:stretch/>
        </p:blipFill>
        <p:spPr>
          <a:xfrm>
            <a:off x="6481884" y="5838677"/>
            <a:ext cx="2294719" cy="776120"/>
          </a:xfrm>
          <a:prstGeom prst="rect">
            <a:avLst/>
          </a:prstGeom>
        </p:spPr>
      </p:pic>
      <p:cxnSp>
        <p:nvCxnSpPr>
          <p:cNvPr id="20" name="Straight Connector 19">
            <a:extLst>
              <a:ext uri="{FF2B5EF4-FFF2-40B4-BE49-F238E27FC236}">
                <a16:creationId xmlns:a16="http://schemas.microsoft.com/office/drawing/2014/main" xmlns="" id="{607E2AB5-490D-46FC-B822-7DBC480D5332}"/>
              </a:ext>
            </a:extLst>
          </p:cNvPr>
          <p:cNvCxnSpPr>
            <a:cxnSpLocks/>
          </p:cNvCxnSpPr>
          <p:nvPr/>
        </p:nvCxnSpPr>
        <p:spPr>
          <a:xfrm flipH="1">
            <a:off x="4849777" y="2674340"/>
            <a:ext cx="156628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xmlns="" id="{77450C62-CE7E-43AE-B663-BEAB127553AB}"/>
              </a:ext>
            </a:extLst>
          </p:cNvPr>
          <p:cNvCxnSpPr>
            <a:cxnSpLocks/>
          </p:cNvCxnSpPr>
          <p:nvPr/>
        </p:nvCxnSpPr>
        <p:spPr>
          <a:xfrm flipH="1">
            <a:off x="3631327" y="2906569"/>
            <a:ext cx="3968612" cy="135337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2D49AA64-690E-4434-9189-5BBBB447C69C}"/>
              </a:ext>
            </a:extLst>
          </p:cNvPr>
          <p:cNvCxnSpPr>
            <a:cxnSpLocks/>
          </p:cNvCxnSpPr>
          <p:nvPr/>
        </p:nvCxnSpPr>
        <p:spPr>
          <a:xfrm flipH="1">
            <a:off x="4778689" y="4492171"/>
            <a:ext cx="1566288" cy="0"/>
          </a:xfrm>
          <a:prstGeom prst="line">
            <a:avLst/>
          </a:prstGeom>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Design</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27</a:t>
            </a:fld>
            <a:endParaRPr lang="en-SG"/>
          </a:p>
        </p:txBody>
      </p:sp>
      <p:pic>
        <p:nvPicPr>
          <p:cNvPr id="5" name="Graphic 4">
            <a:extLst>
              <a:ext uri="{FF2B5EF4-FFF2-40B4-BE49-F238E27FC236}">
                <a16:creationId xmlns:a16="http://schemas.microsoft.com/office/drawing/2014/main" xmlns="" id="{E6A28785-2D96-4B7F-B67A-BF947357B88C}"/>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26275" b="56545"/>
          <a:stretch/>
        </p:blipFill>
        <p:spPr>
          <a:xfrm>
            <a:off x="1895922" y="2246291"/>
            <a:ext cx="3470811" cy="856099"/>
          </a:xfrm>
          <a:prstGeom prst="rect">
            <a:avLst/>
          </a:prstGeom>
        </p:spPr>
      </p:pic>
      <p:pic>
        <p:nvPicPr>
          <p:cNvPr id="6" name="Graphic 5">
            <a:extLst>
              <a:ext uri="{FF2B5EF4-FFF2-40B4-BE49-F238E27FC236}">
                <a16:creationId xmlns:a16="http://schemas.microsoft.com/office/drawing/2014/main" xmlns="" id="{9857C857-2C43-4B1D-8208-6033C970F6B9}"/>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26275" b="56545"/>
          <a:stretch/>
        </p:blipFill>
        <p:spPr>
          <a:xfrm>
            <a:off x="1895923" y="3998925"/>
            <a:ext cx="3470811" cy="856099"/>
          </a:xfrm>
          <a:prstGeom prst="rect">
            <a:avLst/>
          </a:prstGeom>
        </p:spPr>
      </p:pic>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26275" b="56545"/>
          <a:stretch/>
        </p:blipFill>
        <p:spPr>
          <a:xfrm>
            <a:off x="5864535" y="3998924"/>
            <a:ext cx="3470811" cy="856099"/>
          </a:xfrm>
          <a:prstGeom prst="rect">
            <a:avLst/>
          </a:prstGeom>
        </p:spPr>
      </p:pic>
      <p:pic>
        <p:nvPicPr>
          <p:cNvPr id="8" name="Picture 7">
            <a:extLst>
              <a:ext uri="{FF2B5EF4-FFF2-40B4-BE49-F238E27FC236}">
                <a16:creationId xmlns:a16="http://schemas.microsoft.com/office/drawing/2014/main" xmlns="" id="{AF84945B-592E-4C06-98F6-D36F73B74761}"/>
              </a:ext>
            </a:extLst>
          </p:cNvPr>
          <p:cNvPicPr>
            <a:picLocks noChangeAspect="1"/>
          </p:cNvPicPr>
          <p:nvPr/>
        </p:nvPicPr>
        <p:blipFill rotWithShape="1">
          <a:blip r:embed="rId3"/>
          <a:srcRect l="1" r="66064" b="58898"/>
          <a:stretch/>
        </p:blipFill>
        <p:spPr>
          <a:xfrm>
            <a:off x="2483970" y="5838677"/>
            <a:ext cx="2294719" cy="776120"/>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26275" b="56545"/>
          <a:stretch/>
        </p:blipFill>
        <p:spPr>
          <a:xfrm>
            <a:off x="5864535" y="2230983"/>
            <a:ext cx="3470811" cy="856099"/>
          </a:xfrm>
          <a:prstGeom prst="rect">
            <a:avLst/>
          </a:prstGeom>
        </p:spPr>
      </p:pic>
      <p:cxnSp>
        <p:nvCxnSpPr>
          <p:cNvPr id="13" name="Straight Connector 12">
            <a:extLst>
              <a:ext uri="{FF2B5EF4-FFF2-40B4-BE49-F238E27FC236}">
                <a16:creationId xmlns:a16="http://schemas.microsoft.com/office/drawing/2014/main" xmlns="" id="{C5070B7A-FF02-4582-B7A3-9EF00D3C9509}"/>
              </a:ext>
            </a:extLst>
          </p:cNvPr>
          <p:cNvCxnSpPr/>
          <p:nvPr/>
        </p:nvCxnSpPr>
        <p:spPr>
          <a:xfrm>
            <a:off x="3631329" y="2946400"/>
            <a:ext cx="4003185" cy="1313543"/>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xmlns="" id="{A76E0FC7-11D6-4775-A946-CEDDC0FA0769}"/>
              </a:ext>
            </a:extLst>
          </p:cNvPr>
          <p:cNvCxnSpPr>
            <a:cxnSpLocks/>
          </p:cNvCxnSpPr>
          <p:nvPr/>
        </p:nvCxnSpPr>
        <p:spPr>
          <a:xfrm>
            <a:off x="3631327" y="2946400"/>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xmlns="" id="{053332F8-7A64-4268-A4DC-23090DB6BD98}"/>
              </a:ext>
            </a:extLst>
          </p:cNvPr>
          <p:cNvCxnSpPr>
            <a:cxnSpLocks/>
          </p:cNvCxnSpPr>
          <p:nvPr/>
        </p:nvCxnSpPr>
        <p:spPr>
          <a:xfrm>
            <a:off x="7599939" y="2946399"/>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CFF74DC5-9539-44FF-945F-1535BB69D1BB}"/>
              </a:ext>
            </a:extLst>
          </p:cNvPr>
          <p:cNvCxnSpPr>
            <a:cxnSpLocks/>
          </p:cNvCxnSpPr>
          <p:nvPr/>
        </p:nvCxnSpPr>
        <p:spPr>
          <a:xfrm>
            <a:off x="3631327" y="4695372"/>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xmlns="" id="{3DAA9336-A010-47E0-9197-AB7C3AF0A2A9}"/>
              </a:ext>
            </a:extLst>
          </p:cNvPr>
          <p:cNvCxnSpPr>
            <a:cxnSpLocks/>
          </p:cNvCxnSpPr>
          <p:nvPr/>
        </p:nvCxnSpPr>
        <p:spPr>
          <a:xfrm>
            <a:off x="7634514" y="4695371"/>
            <a:ext cx="0" cy="1313543"/>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0914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PSlideStart_201903291010173988_67cca70">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C2DC45CC-03C7-4B90-8B62-4B8A76939F48}"/>
              </a:ext>
            </a:extLst>
          </p:cNvPr>
          <p:cNvCxnSpPr>
            <a:cxnSpLocks/>
          </p:cNvCxnSpPr>
          <p:nvPr/>
        </p:nvCxnSpPr>
        <p:spPr>
          <a:xfrm flipH="1">
            <a:off x="7599938" y="1725547"/>
            <a:ext cx="999776" cy="7251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07E2AB5-490D-46FC-B822-7DBC480D5332}"/>
              </a:ext>
            </a:extLst>
          </p:cNvPr>
          <p:cNvCxnSpPr>
            <a:cxnSpLocks/>
          </p:cNvCxnSpPr>
          <p:nvPr/>
        </p:nvCxnSpPr>
        <p:spPr>
          <a:xfrm flipH="1">
            <a:off x="4849777" y="2674340"/>
            <a:ext cx="156628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xmlns="" id="{77450C62-CE7E-43AE-B663-BEAB127553AB}"/>
              </a:ext>
            </a:extLst>
          </p:cNvPr>
          <p:cNvCxnSpPr>
            <a:cxnSpLocks/>
          </p:cNvCxnSpPr>
          <p:nvPr/>
        </p:nvCxnSpPr>
        <p:spPr>
          <a:xfrm flipH="1">
            <a:off x="3631327" y="2906569"/>
            <a:ext cx="3968612" cy="135337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2D49AA64-690E-4434-9189-5BBBB447C69C}"/>
              </a:ext>
            </a:extLst>
          </p:cNvPr>
          <p:cNvCxnSpPr>
            <a:cxnSpLocks/>
          </p:cNvCxnSpPr>
          <p:nvPr/>
        </p:nvCxnSpPr>
        <p:spPr>
          <a:xfrm flipH="1">
            <a:off x="4778689" y="4492171"/>
            <a:ext cx="1566288" cy="0"/>
          </a:xfrm>
          <a:prstGeom prst="line">
            <a:avLst/>
          </a:prstGeom>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Design</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28</a:t>
            </a:fld>
            <a:endParaRPr lang="en-SG"/>
          </a:p>
        </p:txBody>
      </p:sp>
      <p:pic>
        <p:nvPicPr>
          <p:cNvPr id="5" name="Graphic 4">
            <a:extLst>
              <a:ext uri="{FF2B5EF4-FFF2-40B4-BE49-F238E27FC236}">
                <a16:creationId xmlns:a16="http://schemas.microsoft.com/office/drawing/2014/main" xmlns="" id="{E6A28785-2D96-4B7F-B67A-BF947357B88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2" y="2246291"/>
            <a:ext cx="3470811" cy="856099"/>
          </a:xfrm>
          <a:prstGeom prst="rect">
            <a:avLst/>
          </a:prstGeom>
        </p:spPr>
      </p:pic>
      <p:pic>
        <p:nvPicPr>
          <p:cNvPr id="6" name="Graphic 5">
            <a:extLst>
              <a:ext uri="{FF2B5EF4-FFF2-40B4-BE49-F238E27FC236}">
                <a16:creationId xmlns:a16="http://schemas.microsoft.com/office/drawing/2014/main" xmlns="" id="{9857C857-2C43-4B1D-8208-6033C970F6B9}"/>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3" y="3998925"/>
            <a:ext cx="3470811" cy="856099"/>
          </a:xfrm>
          <a:prstGeom prst="rect">
            <a:avLst/>
          </a:prstGeom>
        </p:spPr>
      </p:pic>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3998924"/>
            <a:ext cx="3470811" cy="856099"/>
          </a:xfrm>
          <a:prstGeom prst="rect">
            <a:avLst/>
          </a:prstGeom>
        </p:spPr>
      </p:pic>
      <p:pic>
        <p:nvPicPr>
          <p:cNvPr id="8" name="Picture 7">
            <a:extLst>
              <a:ext uri="{FF2B5EF4-FFF2-40B4-BE49-F238E27FC236}">
                <a16:creationId xmlns:a16="http://schemas.microsoft.com/office/drawing/2014/main" xmlns="" id="{AF84945B-592E-4C06-98F6-D36F73B74761}"/>
              </a:ext>
            </a:extLst>
          </p:cNvPr>
          <p:cNvPicPr>
            <a:picLocks noChangeAspect="1"/>
          </p:cNvPicPr>
          <p:nvPr/>
        </p:nvPicPr>
        <p:blipFill rotWithShape="1">
          <a:blip r:embed="rId5"/>
          <a:srcRect l="1" r="66064" b="58898"/>
          <a:stretch/>
        </p:blipFill>
        <p:spPr>
          <a:xfrm>
            <a:off x="2483970" y="5838677"/>
            <a:ext cx="2294719" cy="776120"/>
          </a:xfrm>
          <a:prstGeom prst="rect">
            <a:avLst/>
          </a:prstGeom>
        </p:spPr>
      </p:pic>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5"/>
          <a:srcRect l="1" r="66064" b="58898"/>
          <a:stretch/>
        </p:blipFill>
        <p:spPr>
          <a:xfrm>
            <a:off x="6481884" y="5838677"/>
            <a:ext cx="2294719" cy="776120"/>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2230983"/>
            <a:ext cx="3470811" cy="856099"/>
          </a:xfrm>
          <a:prstGeom prst="rect">
            <a:avLst/>
          </a:prstGeom>
        </p:spPr>
      </p:pic>
      <p:cxnSp>
        <p:nvCxnSpPr>
          <p:cNvPr id="13" name="Straight Connector 12">
            <a:extLst>
              <a:ext uri="{FF2B5EF4-FFF2-40B4-BE49-F238E27FC236}">
                <a16:creationId xmlns:a16="http://schemas.microsoft.com/office/drawing/2014/main" xmlns="" id="{C5070B7A-FF02-4582-B7A3-9EF00D3C9509}"/>
              </a:ext>
            </a:extLst>
          </p:cNvPr>
          <p:cNvCxnSpPr/>
          <p:nvPr/>
        </p:nvCxnSpPr>
        <p:spPr>
          <a:xfrm>
            <a:off x="3631329" y="2946400"/>
            <a:ext cx="4003185" cy="1313543"/>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xmlns="" id="{A76E0FC7-11D6-4775-A946-CEDDC0FA0769}"/>
              </a:ext>
            </a:extLst>
          </p:cNvPr>
          <p:cNvCxnSpPr>
            <a:cxnSpLocks/>
          </p:cNvCxnSpPr>
          <p:nvPr/>
        </p:nvCxnSpPr>
        <p:spPr>
          <a:xfrm>
            <a:off x="3631327" y="2935144"/>
            <a:ext cx="0" cy="1293667"/>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xmlns="" id="{053332F8-7A64-4268-A4DC-23090DB6BD98}"/>
              </a:ext>
            </a:extLst>
          </p:cNvPr>
          <p:cNvCxnSpPr>
            <a:cxnSpLocks/>
          </p:cNvCxnSpPr>
          <p:nvPr/>
        </p:nvCxnSpPr>
        <p:spPr>
          <a:xfrm>
            <a:off x="7599939" y="2946399"/>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CFF74DC5-9539-44FF-945F-1535BB69D1BB}"/>
              </a:ext>
            </a:extLst>
          </p:cNvPr>
          <p:cNvCxnSpPr>
            <a:cxnSpLocks/>
          </p:cNvCxnSpPr>
          <p:nvPr/>
        </p:nvCxnSpPr>
        <p:spPr>
          <a:xfrm>
            <a:off x="3631327" y="4695372"/>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xmlns="" id="{3DAA9336-A010-47E0-9197-AB7C3AF0A2A9}"/>
              </a:ext>
            </a:extLst>
          </p:cNvPr>
          <p:cNvCxnSpPr>
            <a:cxnSpLocks/>
          </p:cNvCxnSpPr>
          <p:nvPr/>
        </p:nvCxnSpPr>
        <p:spPr>
          <a:xfrm>
            <a:off x="7634514" y="4695371"/>
            <a:ext cx="0" cy="131354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m3d="http://schemas.microsoft.com/office/drawing/2017/model3d" xmlns="" Requires="am3d">
          <p:graphicFrame>
            <p:nvGraphicFramePr>
              <p:cNvPr id="19" name="3D Model 18" descr="Office Clock">
                <a:extLst>
                  <a:ext uri="{FF2B5EF4-FFF2-40B4-BE49-F238E27FC236}">
                    <a16:creationId xmlns:a16="http://schemas.microsoft.com/office/drawing/2014/main" id="{9155D7A6-4128-4242-9EB0-8430BEACA0ED}"/>
                  </a:ext>
                </a:extLst>
              </p:cNvPr>
              <p:cNvGraphicFramePr>
                <a:graphicFrameLocks noChangeAspect="1"/>
              </p:cNvGraphicFramePr>
              <p:nvPr>
                <p:extLst>
                  <p:ext uri="{D42A27DB-BD31-4B8C-83A1-F6EECF244321}">
                    <p14:modId xmlns:p14="http://schemas.microsoft.com/office/powerpoint/2010/main" val="2561089823"/>
                  </p:ext>
                </p:extLst>
              </p:nvPr>
            </p:nvGraphicFramePr>
            <p:xfrm>
              <a:off x="8465436" y="1027206"/>
              <a:ext cx="1066841" cy="1066841"/>
            </p:xfrm>
            <a:graphic>
              <a:graphicData uri="http://schemas.microsoft.com/office/drawing/2017/model3d">
                <am3d:model3d r:embed="rId6">
                  <am3d:spPr>
                    <a:xfrm>
                      <a:off x="0" y="0"/>
                      <a:ext cx="1066841" cy="1066841"/>
                    </a:xfrm>
                    <a:prstGeom prst="rect">
                      <a:avLst/>
                    </a:prstGeom>
                  </am3d:spPr>
                  <am3d:camera>
                    <am3d:pos x="0" y="0" z="66748509"/>
                    <am3d:up dx="0" dy="36000000" dz="0"/>
                    <am3d:lookAt x="0" y="0" z="0"/>
                    <am3d:perspective fov="2700000"/>
                  </am3d:camera>
                  <am3d:trans>
                    <am3d:meterPerModelUnit n="10240046" d="1000000"/>
                    <am3d:preTrans dx="5" dy="-17999694" dz="-2114943"/>
                    <am3d:scale>
                      <am3d:sx n="1000000" d="1000000"/>
                      <am3d:sy n="1000000" d="1000000"/>
                      <am3d:sz n="1000000" d="1000000"/>
                    </am3d:scale>
                    <am3d:rot/>
                    <am3d:postTrans dx="0" dy="0" dz="0"/>
                  </am3d:trans>
                  <am3d:attrSrcUrl r:id="rId7"/>
                  <am3d:raster rName="Office3DRenderer" rVer="16.0.8326">
                    <am3d:blip r:embed="rId8"/>
                  </am3d:raster>
                  <am3d:objViewport viewportSz="15867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3D Model 18" descr="Office Clock">
                <a:extLst>
                  <a:ext uri="{FF2B5EF4-FFF2-40B4-BE49-F238E27FC236}">
                    <a16:creationId xmlns="" xmlns:a16="http://schemas.microsoft.com/office/drawing/2014/main" xmlns:am3d="http://schemas.microsoft.com/office/drawing/2017/model3d" id="{9155D7A6-4128-4242-9EB0-8430BEACA0ED}"/>
                  </a:ext>
                </a:extLst>
              </p:cNvPr>
              <p:cNvPicPr>
                <a:picLocks noGrp="1" noRot="1" noChangeAspect="1" noMove="1" noResize="1" noEditPoints="1" noAdjustHandles="1" noChangeArrowheads="1" noChangeShapeType="1" noCrop="1"/>
              </p:cNvPicPr>
              <p:nvPr/>
            </p:nvPicPr>
            <p:blipFill>
              <a:blip r:embed="rId9"/>
              <a:stretch>
                <a:fillRect/>
              </a:stretch>
            </p:blipFill>
            <p:spPr>
              <a:xfrm>
                <a:off x="8465436" y="1027206"/>
                <a:ext cx="1066841" cy="1066841"/>
              </a:xfrm>
              <a:prstGeom prst="rect">
                <a:avLst/>
              </a:prstGeom>
            </p:spPr>
          </p:pic>
        </mc:Fallback>
      </mc:AlternateContent>
      <p:cxnSp>
        <p:nvCxnSpPr>
          <p:cNvPr id="23" name="Straight Arrow Connector 22">
            <a:extLst>
              <a:ext uri="{FF2B5EF4-FFF2-40B4-BE49-F238E27FC236}">
                <a16:creationId xmlns:a16="http://schemas.microsoft.com/office/drawing/2014/main" xmlns="" id="{F2B7FDF1-1C33-44EB-A808-5D037ECD78BD}"/>
              </a:ext>
            </a:extLst>
          </p:cNvPr>
          <p:cNvCxnSpPr>
            <a:cxnSpLocks/>
          </p:cNvCxnSpPr>
          <p:nvPr/>
        </p:nvCxnSpPr>
        <p:spPr>
          <a:xfrm flipH="1" flipV="1">
            <a:off x="4849778" y="2674340"/>
            <a:ext cx="1545623" cy="85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DD95FB4-2D14-497C-BDCF-8F0D46D5235D}"/>
              </a:ext>
            </a:extLst>
          </p:cNvPr>
          <p:cNvCxnSpPr>
            <a:cxnSpLocks/>
          </p:cNvCxnSpPr>
          <p:nvPr/>
        </p:nvCxnSpPr>
        <p:spPr>
          <a:xfrm>
            <a:off x="7599938" y="2906570"/>
            <a:ext cx="0" cy="1393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686E2E60-36EE-45D4-90DC-6F79FFB05437}"/>
              </a:ext>
            </a:extLst>
          </p:cNvPr>
          <p:cNvCxnSpPr>
            <a:cxnSpLocks/>
          </p:cNvCxnSpPr>
          <p:nvPr/>
        </p:nvCxnSpPr>
        <p:spPr>
          <a:xfrm flipH="1">
            <a:off x="3631327" y="2906570"/>
            <a:ext cx="3968612" cy="13533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73C87EB-26CD-4DA4-8F55-16152EE3DE96}"/>
              </a:ext>
            </a:extLst>
          </p:cNvPr>
          <p:cNvCxnSpPr>
            <a:cxnSpLocks/>
          </p:cNvCxnSpPr>
          <p:nvPr/>
        </p:nvCxnSpPr>
        <p:spPr>
          <a:xfrm flipH="1">
            <a:off x="7634513" y="4695372"/>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0AD0F5C-4128-42CA-8C10-7A5E44C61BE6}"/>
              </a:ext>
            </a:extLst>
          </p:cNvPr>
          <p:cNvCxnSpPr>
            <a:cxnSpLocks/>
          </p:cNvCxnSpPr>
          <p:nvPr/>
        </p:nvCxnSpPr>
        <p:spPr>
          <a:xfrm flipH="1">
            <a:off x="3635204" y="4695371"/>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514EBEAA-572A-41B1-AA04-666A5C0121D7}"/>
              </a:ext>
            </a:extLst>
          </p:cNvPr>
          <p:cNvSpPr txBox="1"/>
          <p:nvPr/>
        </p:nvSpPr>
        <p:spPr>
          <a:xfrm>
            <a:off x="7873911" y="2180636"/>
            <a:ext cx="1735403" cy="369332"/>
          </a:xfrm>
          <a:prstGeom prst="rect">
            <a:avLst/>
          </a:prstGeom>
          <a:noFill/>
        </p:spPr>
        <p:txBody>
          <a:bodyPr wrap="square" rtlCol="0">
            <a:spAutoFit/>
          </a:bodyPr>
          <a:lstStyle/>
          <a:p>
            <a:r>
              <a:rPr lang="en-SG" dirty="0"/>
              <a:t>Master Switch</a:t>
            </a:r>
          </a:p>
        </p:txBody>
      </p:sp>
      <p:sp>
        <p:nvSpPr>
          <p:cNvPr id="18" name="Oval 17"/>
          <p:cNvSpPr/>
          <p:nvPr/>
        </p:nvSpPr>
        <p:spPr>
          <a:xfrm>
            <a:off x="5444660" y="394354"/>
            <a:ext cx="4492553" cy="3049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9575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1">
            <a:extLst>
              <a:ext uri="{FF2B5EF4-FFF2-40B4-BE49-F238E27FC236}">
                <a16:creationId xmlns:a16="http://schemas.microsoft.com/office/drawing/2014/main" xmlns="" id="{C2DC45CC-03C7-4B90-8B62-4B8A76939F48}"/>
              </a:ext>
            </a:extLst>
          </p:cNvPr>
          <p:cNvCxnSpPr>
            <a:cxnSpLocks/>
          </p:cNvCxnSpPr>
          <p:nvPr/>
        </p:nvCxnSpPr>
        <p:spPr>
          <a:xfrm flipH="1">
            <a:off x="6292919" y="1997231"/>
            <a:ext cx="2716692" cy="15264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1AF22DFA-E9B5-4737-A7F8-67C0B8817449}"/>
              </a:ext>
            </a:extLst>
          </p:cNvPr>
          <p:cNvSpPr>
            <a:spLocks noGrp="1"/>
          </p:cNvSpPr>
          <p:nvPr>
            <p:ph type="title"/>
          </p:nvPr>
        </p:nvSpPr>
        <p:spPr/>
        <p:txBody>
          <a:bodyPr/>
          <a:lstStyle/>
          <a:p>
            <a:r>
              <a:rPr lang="en-SG" dirty="0"/>
              <a:t>Master-clock Initiation</a:t>
            </a:r>
          </a:p>
        </p:txBody>
      </p:sp>
      <p:sp>
        <p:nvSpPr>
          <p:cNvPr id="3" name="Content Placeholder 2">
            <a:extLst>
              <a:ext uri="{FF2B5EF4-FFF2-40B4-BE49-F238E27FC236}">
                <a16:creationId xmlns:a16="http://schemas.microsoft.com/office/drawing/2014/main" xmlns="" id="{05BB7187-E70B-4C4D-BBC9-445555CA2170}"/>
              </a:ext>
            </a:extLst>
          </p:cNvPr>
          <p:cNvSpPr>
            <a:spLocks noGrp="1"/>
          </p:cNvSpPr>
          <p:nvPr>
            <p:ph idx="1"/>
          </p:nvPr>
        </p:nvSpPr>
        <p:spPr/>
        <p:txBody>
          <a:bodyPr>
            <a:normAutofit/>
          </a:bodyPr>
          <a:lstStyle/>
          <a:p>
            <a:pPr marL="0" indent="0">
              <a:buNone/>
            </a:pPr>
            <a:endParaRPr lang="en-SG" sz="2400" dirty="0"/>
          </a:p>
          <a:p>
            <a:pPr marL="0" indent="0">
              <a:buNone/>
            </a:pPr>
            <a:endParaRPr lang="en-SG" sz="2400" dirty="0"/>
          </a:p>
          <a:p>
            <a:pPr marL="0" indent="0">
              <a:buNone/>
            </a:pPr>
            <a:endParaRPr lang="en-SG" sz="2400" dirty="0"/>
          </a:p>
          <a:p>
            <a:pPr marL="0" indent="0">
              <a:buNone/>
            </a:pPr>
            <a:endParaRPr lang="en-SG" sz="2400" dirty="0"/>
          </a:p>
          <a:p>
            <a:pPr marL="0" indent="0">
              <a:buNone/>
            </a:pPr>
            <a:endParaRPr lang="en-SG" sz="2400" dirty="0"/>
          </a:p>
          <a:p>
            <a:pPr marL="0" indent="0">
              <a:buNone/>
            </a:pPr>
            <a:endParaRPr lang="en-SG" sz="2400" dirty="0"/>
          </a:p>
        </p:txBody>
      </p:sp>
      <p:pic>
        <p:nvPicPr>
          <p:cNvPr id="4" name="Graphic 3">
            <a:extLst>
              <a:ext uri="{FF2B5EF4-FFF2-40B4-BE49-F238E27FC236}">
                <a16:creationId xmlns:a16="http://schemas.microsoft.com/office/drawing/2014/main" xmlns="" id="{51DA51E6-53D8-4AFB-A9E8-36985B7C828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3897574" y="3212123"/>
            <a:ext cx="4847841" cy="1195754"/>
          </a:xfrm>
          <a:prstGeom prst="rect">
            <a:avLst/>
          </a:prstGeom>
        </p:spPr>
      </p:pic>
      <mc:AlternateContent xmlns:mc="http://schemas.openxmlformats.org/markup-compatibility/2006">
        <mc:Choice xmlns:am3d="http://schemas.microsoft.com/office/drawing/2017/model3d" xmlns="" Requires="am3d">
          <p:graphicFrame>
            <p:nvGraphicFramePr>
              <p:cNvPr id="5" name="3D Model 4" descr="Office Clock">
                <a:extLst>
                  <a:ext uri="{FF2B5EF4-FFF2-40B4-BE49-F238E27FC236}">
                    <a16:creationId xmlns:a16="http://schemas.microsoft.com/office/drawing/2014/main" id="{ED152032-89D4-40D8-99F1-69AFD941262A}"/>
                  </a:ext>
                </a:extLst>
              </p:cNvPr>
              <p:cNvGraphicFramePr>
                <a:graphicFrameLocks noChangeAspect="1"/>
              </p:cNvGraphicFramePr>
              <p:nvPr>
                <p:extLst/>
              </p:nvPr>
            </p:nvGraphicFramePr>
            <p:xfrm>
              <a:off x="8205541" y="1092239"/>
              <a:ext cx="1665290" cy="1665290"/>
            </p:xfrm>
            <a:graphic>
              <a:graphicData uri="http://schemas.microsoft.com/office/drawing/2017/model3d">
                <am3d:model3d r:embed="rId5">
                  <am3d:spPr>
                    <a:xfrm>
                      <a:off x="0" y="0"/>
                      <a:ext cx="1665290" cy="1665290"/>
                    </a:xfrm>
                    <a:prstGeom prst="rect">
                      <a:avLst/>
                    </a:prstGeom>
                  </am3d:spPr>
                  <am3d:camera>
                    <am3d:pos x="0" y="0" z="66748509"/>
                    <am3d:up dx="0" dy="36000000" dz="0"/>
                    <am3d:lookAt x="0" y="0" z="0"/>
                    <am3d:perspective fov="2700000"/>
                  </am3d:camera>
                  <am3d:trans>
                    <am3d:meterPerModelUnit n="10240046" d="1000000"/>
                    <am3d:preTrans dx="5" dy="-17999694" dz="-2114943"/>
                    <am3d:scale>
                      <am3d:sx n="1000000" d="1000000"/>
                      <am3d:sy n="1000000" d="1000000"/>
                      <am3d:sz n="1000000" d="1000000"/>
                    </am3d:scale>
                    <am3d:rot/>
                    <am3d:postTrans dx="0" dy="0" dz="0"/>
                  </am3d:trans>
                  <am3d:attrSrcUrl r:id="rId6"/>
                  <am3d:raster rName="Office3DRenderer" rVer="16.0.8326">
                    <am3d:blip r:embed="rId7"/>
                  </am3d:raster>
                  <am3d:objViewport viewportSz="247685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Office Clock">
                <a:extLst>
                  <a:ext uri="{FF2B5EF4-FFF2-40B4-BE49-F238E27FC236}">
                    <a16:creationId xmlns:am3d="http://schemas.microsoft.com/office/drawing/2017/model3d" xmlns="" xmlns:a16="http://schemas.microsoft.com/office/drawing/2014/main" id="{ED152032-89D4-40D8-99F1-69AFD941262A}"/>
                  </a:ext>
                </a:extLst>
              </p:cNvPr>
              <p:cNvPicPr>
                <a:picLocks noGrp="1" noRot="1" noChangeAspect="1" noMove="1" noResize="1" noEditPoints="1" noAdjustHandles="1" noChangeArrowheads="1" noChangeShapeType="1" noCrop="1"/>
              </p:cNvPicPr>
              <p:nvPr/>
            </p:nvPicPr>
            <p:blipFill>
              <a:blip r:embed="rId8"/>
              <a:stretch>
                <a:fillRect/>
              </a:stretch>
            </p:blipFill>
            <p:spPr>
              <a:xfrm>
                <a:off x="8205541" y="1092239"/>
                <a:ext cx="1665290" cy="1665290"/>
              </a:xfrm>
              <a:prstGeom prst="rect">
                <a:avLst/>
              </a:prstGeom>
            </p:spPr>
          </p:pic>
        </mc:Fallback>
      </mc:AlternateContent>
      <p:sp>
        <p:nvSpPr>
          <p:cNvPr id="10" name="TextBox 9">
            <a:extLst>
              <a:ext uri="{FF2B5EF4-FFF2-40B4-BE49-F238E27FC236}">
                <a16:creationId xmlns:a16="http://schemas.microsoft.com/office/drawing/2014/main" xmlns="" id="{19F2C7D7-539B-4818-816F-3784775585AD}"/>
              </a:ext>
            </a:extLst>
          </p:cNvPr>
          <p:cNvSpPr txBox="1"/>
          <p:nvPr/>
        </p:nvSpPr>
        <p:spPr>
          <a:xfrm>
            <a:off x="4768544" y="2337836"/>
            <a:ext cx="3274033" cy="461665"/>
          </a:xfrm>
          <a:prstGeom prst="rect">
            <a:avLst/>
          </a:prstGeom>
          <a:noFill/>
        </p:spPr>
        <p:txBody>
          <a:bodyPr wrap="square" rtlCol="0">
            <a:spAutoFit/>
          </a:bodyPr>
          <a:lstStyle/>
          <a:p>
            <a:r>
              <a:rPr lang="en-SG" sz="2400" i="1" dirty="0" err="1"/>
              <a:t>T</a:t>
            </a:r>
            <a:r>
              <a:rPr lang="en-SG" sz="2400" i="1" baseline="-25000" dirty="0" err="1"/>
              <a:t>Ext</a:t>
            </a:r>
            <a:r>
              <a:rPr lang="en-SG" sz="2400" i="1" baseline="-25000" dirty="0"/>
              <a:t> </a:t>
            </a:r>
            <a:r>
              <a:rPr lang="en-SG" sz="2400" i="1" dirty="0"/>
              <a:t>(External Clock Ref)</a:t>
            </a:r>
            <a:endParaRPr lang="en-SG" sz="2400" i="1" baseline="-25000" dirty="0"/>
          </a:p>
        </p:txBody>
      </p:sp>
      <p:sp>
        <p:nvSpPr>
          <p:cNvPr id="11" name="Rectangle 10">
            <a:extLst>
              <a:ext uri="{FF2B5EF4-FFF2-40B4-BE49-F238E27FC236}">
                <a16:creationId xmlns:a16="http://schemas.microsoft.com/office/drawing/2014/main" xmlns="" id="{FD5537E7-1442-4396-96B4-BFD24E58734B}"/>
              </a:ext>
            </a:extLst>
          </p:cNvPr>
          <p:cNvSpPr/>
          <p:nvPr/>
        </p:nvSpPr>
        <p:spPr>
          <a:xfrm>
            <a:off x="4821897" y="4187350"/>
            <a:ext cx="2950502" cy="959582"/>
          </a:xfrm>
          <a:prstGeom prst="rect">
            <a:avLst/>
          </a:prstGeom>
          <a:solidFill>
            <a:srgbClr val="008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800" i="1" dirty="0"/>
              <a:t>1) </a:t>
            </a:r>
            <a:r>
              <a:rPr lang="en-SG" sz="2800" i="1" dirty="0" err="1"/>
              <a:t>T</a:t>
            </a:r>
            <a:r>
              <a:rPr lang="en-SG" sz="2800" i="1" baseline="-25000" dirty="0" err="1"/>
              <a:t>Ref</a:t>
            </a:r>
            <a:r>
              <a:rPr lang="en-SG" sz="2800" i="1" dirty="0"/>
              <a:t>    </a:t>
            </a:r>
            <a:r>
              <a:rPr lang="en-SG" sz="2800" i="1" baseline="-25000" dirty="0"/>
              <a:t> </a:t>
            </a:r>
            <a:r>
              <a:rPr lang="en-SG" sz="2800" i="1" dirty="0"/>
              <a:t>= </a:t>
            </a:r>
            <a:r>
              <a:rPr lang="en-SG" sz="2800" i="1" dirty="0" err="1"/>
              <a:t>T</a:t>
            </a:r>
            <a:r>
              <a:rPr lang="en-SG" sz="2800" i="1" baseline="-25000" dirty="0" err="1"/>
              <a:t>Ext</a:t>
            </a:r>
            <a:endParaRPr lang="en-SG" sz="2800" i="1" baseline="-25000" dirty="0"/>
          </a:p>
          <a:p>
            <a:r>
              <a:rPr lang="en-SG" sz="2800" i="1" dirty="0"/>
              <a:t>2) </a:t>
            </a:r>
            <a:r>
              <a:rPr lang="en-SG" sz="2800" i="1" dirty="0" err="1"/>
              <a:t>T</a:t>
            </a:r>
            <a:r>
              <a:rPr lang="en-SG" sz="2800" i="1" baseline="-25000" dirty="0" err="1"/>
              <a:t>offset</a:t>
            </a:r>
            <a:r>
              <a:rPr lang="en-SG" sz="2800" i="1" baseline="-25000" dirty="0"/>
              <a:t>  </a:t>
            </a:r>
            <a:r>
              <a:rPr lang="en-SG" sz="2800" i="1" dirty="0"/>
              <a:t>= </a:t>
            </a:r>
            <a:r>
              <a:rPr lang="en-SG" sz="2800" i="1" dirty="0" err="1"/>
              <a:t>T</a:t>
            </a:r>
            <a:r>
              <a:rPr lang="en-SG" sz="2800" i="1" baseline="-25000" dirty="0" err="1"/>
              <a:t>Ig</a:t>
            </a:r>
            <a:r>
              <a:rPr lang="en-SG" sz="2800" i="1" baseline="-25000" dirty="0"/>
              <a:t> </a:t>
            </a:r>
          </a:p>
        </p:txBody>
      </p:sp>
      <p:sp>
        <p:nvSpPr>
          <p:cNvPr id="13" name="Slide Number Placeholder 12">
            <a:extLst>
              <a:ext uri="{FF2B5EF4-FFF2-40B4-BE49-F238E27FC236}">
                <a16:creationId xmlns:a16="http://schemas.microsoft.com/office/drawing/2014/main" xmlns="" id="{7318E42A-7D09-46D9-A996-8991D3F3BBD6}"/>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29</a:t>
            </a:fld>
            <a:endParaRPr lang="en-SG" dirty="0"/>
          </a:p>
        </p:txBody>
      </p:sp>
      <p:pic>
        <p:nvPicPr>
          <p:cNvPr id="19" name="Picture 32">
            <a:extLst>
              <a:ext uri="{FF2B5EF4-FFF2-40B4-BE49-F238E27FC236}">
                <a16:creationId xmlns:a16="http://schemas.microsoft.com/office/drawing/2014/main" xmlns="" id="{9C921EA7-64F3-4E72-A6AE-653E83307B4D}"/>
              </a:ext>
            </a:extLst>
          </p:cNvPr>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04835" y="3519409"/>
            <a:ext cx="746430" cy="746430"/>
          </a:xfrm>
          <a:prstGeom prst="rect">
            <a:avLst/>
          </a:prstGeom>
        </p:spPr>
      </p:pic>
      <p:cxnSp>
        <p:nvCxnSpPr>
          <p:cNvPr id="12" name="Straight Arrow Connector 11">
            <a:extLst>
              <a:ext uri="{FF2B5EF4-FFF2-40B4-BE49-F238E27FC236}">
                <a16:creationId xmlns:a16="http://schemas.microsoft.com/office/drawing/2014/main" xmlns="" id="{8C7BB071-78C8-4524-A994-F3820BF229E4}"/>
              </a:ext>
            </a:extLst>
          </p:cNvPr>
          <p:cNvCxnSpPr>
            <a:cxnSpLocks/>
          </p:cNvCxnSpPr>
          <p:nvPr/>
        </p:nvCxnSpPr>
        <p:spPr>
          <a:xfrm flipH="1">
            <a:off x="6846407" y="4959373"/>
            <a:ext cx="1899008" cy="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xmlns="" id="{770D1C51-5271-4328-8AAF-9F9623037618}"/>
              </a:ext>
            </a:extLst>
          </p:cNvPr>
          <p:cNvSpPr txBox="1"/>
          <p:nvPr/>
        </p:nvSpPr>
        <p:spPr>
          <a:xfrm flipH="1">
            <a:off x="8745415" y="4595794"/>
            <a:ext cx="1836226" cy="923330"/>
          </a:xfrm>
          <a:prstGeom prst="rect">
            <a:avLst/>
          </a:prstGeom>
          <a:noFill/>
        </p:spPr>
        <p:txBody>
          <a:bodyPr wrap="square" rtlCol="0">
            <a:spAutoFit/>
          </a:bodyPr>
          <a:lstStyle/>
          <a:p>
            <a:r>
              <a:rPr lang="en-SG" b="1" dirty="0">
                <a:solidFill>
                  <a:srgbClr val="FF0000"/>
                </a:solidFill>
              </a:rPr>
              <a:t>Snapshot Time at Ingress as offset time</a:t>
            </a:r>
          </a:p>
        </p:txBody>
      </p:sp>
      <p:sp>
        <p:nvSpPr>
          <p:cNvPr id="14" name="TextBox 36">
            <a:extLst>
              <a:ext uri="{FF2B5EF4-FFF2-40B4-BE49-F238E27FC236}">
                <a16:creationId xmlns:a16="http://schemas.microsoft.com/office/drawing/2014/main" xmlns="" id="{514EBEAA-572A-41B1-AA04-666A5C0121D7}"/>
              </a:ext>
            </a:extLst>
          </p:cNvPr>
          <p:cNvSpPr txBox="1"/>
          <p:nvPr/>
        </p:nvSpPr>
        <p:spPr>
          <a:xfrm>
            <a:off x="7010012" y="3155211"/>
            <a:ext cx="2162563" cy="461665"/>
          </a:xfrm>
          <a:prstGeom prst="rect">
            <a:avLst/>
          </a:prstGeom>
          <a:noFill/>
        </p:spPr>
        <p:txBody>
          <a:bodyPr wrap="square" rtlCol="0">
            <a:spAutoFit/>
          </a:bodyPr>
          <a:lstStyle/>
          <a:p>
            <a:r>
              <a:rPr lang="en-SG" sz="2400" dirty="0"/>
              <a:t>Master Switch</a:t>
            </a:r>
          </a:p>
        </p:txBody>
      </p:sp>
    </p:spTree>
    <p:extLst>
      <p:ext uri="{BB962C8B-B14F-4D97-AF65-F5344CB8AC3E}">
        <p14:creationId xmlns:p14="http://schemas.microsoft.com/office/powerpoint/2010/main" val="29042887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D62B9510-D0D5-4FC2-BA64-8E94741DA4FB}"/>
              </a:ext>
            </a:extLst>
          </p:cNvPr>
          <p:cNvSpPr txBox="1"/>
          <p:nvPr/>
        </p:nvSpPr>
        <p:spPr>
          <a:xfrm>
            <a:off x="5155314" y="4309805"/>
            <a:ext cx="2683994" cy="400110"/>
          </a:xfrm>
          <a:prstGeom prst="rect">
            <a:avLst/>
          </a:prstGeom>
          <a:noFill/>
        </p:spPr>
        <p:txBody>
          <a:bodyPr wrap="square" rtlCol="0">
            <a:spAutoFit/>
          </a:bodyPr>
          <a:lstStyle/>
          <a:p>
            <a:r>
              <a:rPr lang="en-SG" sz="2000" b="1" dirty="0">
                <a:solidFill>
                  <a:srgbClr val="FF0000"/>
                </a:solidFill>
              </a:rPr>
              <a:t>Clock Drifts</a:t>
            </a:r>
          </a:p>
        </p:txBody>
      </p:sp>
      <p:sp>
        <p:nvSpPr>
          <p:cNvPr id="2" name="Title 1">
            <a:extLst>
              <a:ext uri="{FF2B5EF4-FFF2-40B4-BE49-F238E27FC236}">
                <a16:creationId xmlns:a16="http://schemas.microsoft.com/office/drawing/2014/main" xmlns="" id="{3DE1C3E7-0F07-44A3-A99D-19B5DC5AA4EB}"/>
              </a:ext>
            </a:extLst>
          </p:cNvPr>
          <p:cNvSpPr>
            <a:spLocks noGrp="1"/>
          </p:cNvSpPr>
          <p:nvPr>
            <p:ph type="title"/>
          </p:nvPr>
        </p:nvSpPr>
        <p:spPr/>
        <p:txBody>
          <a:bodyPr/>
          <a:lstStyle/>
          <a:p>
            <a:r>
              <a:rPr lang="en-SG" dirty="0"/>
              <a:t>Challenges</a:t>
            </a:r>
          </a:p>
        </p:txBody>
      </p:sp>
      <p:cxnSp>
        <p:nvCxnSpPr>
          <p:cNvPr id="6" name="Straight Arrow Connector 5">
            <a:extLst>
              <a:ext uri="{FF2B5EF4-FFF2-40B4-BE49-F238E27FC236}">
                <a16:creationId xmlns:a16="http://schemas.microsoft.com/office/drawing/2014/main" xmlns="" id="{8999EFFF-42E0-4AC7-828E-63D758D52C61}"/>
              </a:ext>
            </a:extLst>
          </p:cNvPr>
          <p:cNvCxnSpPr>
            <a:cxnSpLocks/>
          </p:cNvCxnSpPr>
          <p:nvPr/>
        </p:nvCxnSpPr>
        <p:spPr>
          <a:xfrm>
            <a:off x="4381500" y="2495550"/>
            <a:ext cx="243840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98668A23-A5DF-43F7-8B72-5FBDA9A63EE1}"/>
              </a:ext>
            </a:extLst>
          </p:cNvPr>
          <p:cNvCxnSpPr>
            <a:cxnSpLocks/>
          </p:cNvCxnSpPr>
          <p:nvPr/>
        </p:nvCxnSpPr>
        <p:spPr>
          <a:xfrm flipH="1">
            <a:off x="4366896" y="3334518"/>
            <a:ext cx="2423795" cy="323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3FA97ADE-8352-4B8B-8E7D-C36758426112}"/>
              </a:ext>
            </a:extLst>
          </p:cNvPr>
          <p:cNvSpPr txBox="1"/>
          <p:nvPr/>
        </p:nvSpPr>
        <p:spPr>
          <a:xfrm>
            <a:off x="4366896" y="2126218"/>
            <a:ext cx="378630" cy="369332"/>
          </a:xfrm>
          <a:prstGeom prst="rect">
            <a:avLst/>
          </a:prstGeom>
          <a:noFill/>
        </p:spPr>
        <p:txBody>
          <a:bodyPr wrap="none" rtlCol="0">
            <a:spAutoFit/>
          </a:bodyPr>
          <a:lstStyle/>
          <a:p>
            <a:r>
              <a:rPr lang="en-US" dirty="0"/>
              <a:t>t0</a:t>
            </a:r>
          </a:p>
        </p:txBody>
      </p:sp>
      <p:sp>
        <p:nvSpPr>
          <p:cNvPr id="9" name="TextBox 8">
            <a:extLst>
              <a:ext uri="{FF2B5EF4-FFF2-40B4-BE49-F238E27FC236}">
                <a16:creationId xmlns:a16="http://schemas.microsoft.com/office/drawing/2014/main" xmlns="" id="{D48DF8F0-2787-4949-AFA2-3525F2791D06}"/>
              </a:ext>
            </a:extLst>
          </p:cNvPr>
          <p:cNvSpPr txBox="1"/>
          <p:nvPr/>
        </p:nvSpPr>
        <p:spPr>
          <a:xfrm>
            <a:off x="6455874" y="2361036"/>
            <a:ext cx="378630" cy="369332"/>
          </a:xfrm>
          <a:prstGeom prst="rect">
            <a:avLst/>
          </a:prstGeom>
          <a:noFill/>
        </p:spPr>
        <p:txBody>
          <a:bodyPr wrap="none" rtlCol="0">
            <a:spAutoFit/>
          </a:bodyPr>
          <a:lstStyle/>
          <a:p>
            <a:r>
              <a:rPr lang="en-US" dirty="0"/>
              <a:t>t1</a:t>
            </a:r>
          </a:p>
        </p:txBody>
      </p:sp>
      <p:sp>
        <p:nvSpPr>
          <p:cNvPr id="10" name="TextBox 9">
            <a:extLst>
              <a:ext uri="{FF2B5EF4-FFF2-40B4-BE49-F238E27FC236}">
                <a16:creationId xmlns:a16="http://schemas.microsoft.com/office/drawing/2014/main" xmlns="" id="{452CE158-B229-4463-822E-2A80A6712985}"/>
              </a:ext>
            </a:extLst>
          </p:cNvPr>
          <p:cNvSpPr txBox="1"/>
          <p:nvPr/>
        </p:nvSpPr>
        <p:spPr>
          <a:xfrm>
            <a:off x="6441270" y="3332375"/>
            <a:ext cx="378630" cy="369332"/>
          </a:xfrm>
          <a:prstGeom prst="rect">
            <a:avLst/>
          </a:prstGeom>
          <a:noFill/>
        </p:spPr>
        <p:txBody>
          <a:bodyPr wrap="none" rtlCol="0">
            <a:spAutoFit/>
          </a:bodyPr>
          <a:lstStyle/>
          <a:p>
            <a:r>
              <a:rPr lang="en-US" dirty="0"/>
              <a:t>t2</a:t>
            </a:r>
          </a:p>
        </p:txBody>
      </p:sp>
      <p:sp>
        <p:nvSpPr>
          <p:cNvPr id="11" name="TextBox 10">
            <a:extLst>
              <a:ext uri="{FF2B5EF4-FFF2-40B4-BE49-F238E27FC236}">
                <a16:creationId xmlns:a16="http://schemas.microsoft.com/office/drawing/2014/main" xmlns="" id="{E4D8A947-C21B-4FCC-9151-0B9143EDCE75}"/>
              </a:ext>
            </a:extLst>
          </p:cNvPr>
          <p:cNvSpPr txBox="1"/>
          <p:nvPr/>
        </p:nvSpPr>
        <p:spPr>
          <a:xfrm>
            <a:off x="4337687" y="3657600"/>
            <a:ext cx="378630" cy="369332"/>
          </a:xfrm>
          <a:prstGeom prst="rect">
            <a:avLst/>
          </a:prstGeom>
          <a:noFill/>
        </p:spPr>
        <p:txBody>
          <a:bodyPr wrap="none" rtlCol="0">
            <a:spAutoFit/>
          </a:bodyPr>
          <a:lstStyle/>
          <a:p>
            <a:r>
              <a:rPr lang="en-US" dirty="0"/>
              <a:t>t3</a:t>
            </a:r>
          </a:p>
        </p:txBody>
      </p:sp>
      <p:sp>
        <p:nvSpPr>
          <p:cNvPr id="12" name="TextBox 11">
            <a:extLst>
              <a:ext uri="{FF2B5EF4-FFF2-40B4-BE49-F238E27FC236}">
                <a16:creationId xmlns:a16="http://schemas.microsoft.com/office/drawing/2014/main" xmlns="" id="{AF2744E3-5B42-463A-878F-41A9BCCE731B}"/>
              </a:ext>
            </a:extLst>
          </p:cNvPr>
          <p:cNvSpPr txBox="1"/>
          <p:nvPr/>
        </p:nvSpPr>
        <p:spPr>
          <a:xfrm>
            <a:off x="6591300" y="4216401"/>
            <a:ext cx="1790700" cy="649126"/>
          </a:xfrm>
          <a:prstGeom prst="rect">
            <a:avLst/>
          </a:prstGeom>
          <a:noFill/>
        </p:spPr>
        <p:txBody>
          <a:bodyPr wrap="square" rtlCol="0">
            <a:spAutoFit/>
          </a:bodyPr>
          <a:lstStyle/>
          <a:p>
            <a:pPr algn="ctr"/>
            <a:r>
              <a:rPr lang="en-US" dirty="0"/>
              <a:t>Server </a:t>
            </a:r>
          </a:p>
          <a:p>
            <a:pPr algn="ctr"/>
            <a:r>
              <a:rPr lang="en-US" dirty="0"/>
              <a:t>(</a:t>
            </a:r>
            <a:r>
              <a:rPr lang="en-US" dirty="0" err="1"/>
              <a:t>Masterclock</a:t>
            </a:r>
            <a:r>
              <a:rPr lang="en-US" dirty="0"/>
              <a:t>)</a:t>
            </a:r>
          </a:p>
        </p:txBody>
      </p:sp>
      <p:sp>
        <p:nvSpPr>
          <p:cNvPr id="13" name="TextBox 12">
            <a:extLst>
              <a:ext uri="{FF2B5EF4-FFF2-40B4-BE49-F238E27FC236}">
                <a16:creationId xmlns:a16="http://schemas.microsoft.com/office/drawing/2014/main" xmlns="" id="{21C3E5DC-4651-4E29-870E-8F6C7596BA67}"/>
              </a:ext>
            </a:extLst>
          </p:cNvPr>
          <p:cNvSpPr txBox="1"/>
          <p:nvPr/>
        </p:nvSpPr>
        <p:spPr>
          <a:xfrm>
            <a:off x="3376489" y="4289703"/>
            <a:ext cx="725968" cy="369332"/>
          </a:xfrm>
          <a:prstGeom prst="rect">
            <a:avLst/>
          </a:prstGeom>
          <a:noFill/>
        </p:spPr>
        <p:txBody>
          <a:bodyPr wrap="none" rtlCol="0">
            <a:spAutoFit/>
          </a:bodyPr>
          <a:lstStyle/>
          <a:p>
            <a:r>
              <a:rPr lang="en-US" dirty="0"/>
              <a:t>Client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A7379D83-0BF5-42B0-A051-4683B3A0365C}"/>
                  </a:ext>
                </a:extLst>
              </p:cNvPr>
              <p:cNvSpPr txBox="1"/>
              <p:nvPr/>
            </p:nvSpPr>
            <p:spPr>
              <a:xfrm>
                <a:off x="2734121" y="5294401"/>
                <a:ext cx="6924588" cy="369332"/>
              </a:xfrm>
              <a:prstGeom prst="rect">
                <a:avLst/>
              </a:prstGeom>
              <a:noFill/>
            </p:spPr>
            <p:txBody>
              <a:bodyPr wrap="none" lIns="0" tIns="0" rIns="0" bIns="0" rtlCol="0">
                <a:spAutoFit/>
              </a:bodyPr>
              <a:lstStyle/>
              <a:p>
                <a:r>
                  <a:rPr lang="en-US" sz="2400" dirty="0">
                    <a:solidFill>
                      <a:schemeClr val="tx1"/>
                    </a:solidFill>
                  </a:rPr>
                  <a:t>Calculated Time = Reference Time + P</a:t>
                </a:r>
                <a14:m>
                  <m:oMath xmlns:m="http://schemas.openxmlformats.org/officeDocument/2006/math">
                    <m:r>
                      <m:rPr>
                        <m:sty m:val="p"/>
                      </m:rPr>
                      <a:rPr lang="en-US" sz="2400" b="0" i="0" smtClean="0">
                        <a:solidFill>
                          <a:schemeClr val="tx1"/>
                        </a:solidFill>
                        <a:latin typeface="Cambria Math" panose="02040503050406030204" pitchFamily="18" charset="0"/>
                      </a:rPr>
                      <m:t>ropagation</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Delay</m:t>
                    </m:r>
                  </m:oMath>
                </a14:m>
                <a:endParaRPr lang="en-US" sz="2400" dirty="0">
                  <a:solidFill>
                    <a:schemeClr val="tx1"/>
                  </a:solidFill>
                </a:endParaRPr>
              </a:p>
            </p:txBody>
          </p:sp>
        </mc:Choice>
        <mc:Fallback xmlns="">
          <p:sp>
            <p:nvSpPr>
              <p:cNvPr id="14" name="TextBox 13">
                <a:extLst>
                  <a:ext uri="{FF2B5EF4-FFF2-40B4-BE49-F238E27FC236}">
                    <a16:creationId xmlns:a16="http://schemas.microsoft.com/office/drawing/2014/main" id="{A7379D83-0BF5-42B0-A051-4683B3A0365C}"/>
                  </a:ext>
                </a:extLst>
              </p:cNvPr>
              <p:cNvSpPr txBox="1">
                <a:spLocks noRot="1" noChangeAspect="1" noMove="1" noResize="1" noEditPoints="1" noAdjustHandles="1" noChangeArrowheads="1" noChangeShapeType="1" noTextEdit="1"/>
              </p:cNvSpPr>
              <p:nvPr/>
            </p:nvSpPr>
            <p:spPr>
              <a:xfrm>
                <a:off x="2734121" y="5294401"/>
                <a:ext cx="6924588" cy="369332"/>
              </a:xfrm>
              <a:prstGeom prst="rect">
                <a:avLst/>
              </a:prstGeom>
              <a:blipFill>
                <a:blip r:embed="rId3"/>
                <a:stretch>
                  <a:fillRect l="-2731" t="-26667" r="-1233" b="-50000"/>
                </a:stretch>
              </a:blipFill>
            </p:spPr>
            <p:txBody>
              <a:bodyPr/>
              <a:lstStyle/>
              <a:p>
                <a:r>
                  <a:rPr lang="en-SG">
                    <a:noFill/>
                  </a:rPr>
                  <a:t> </a:t>
                </a:r>
              </a:p>
            </p:txBody>
          </p:sp>
        </mc:Fallback>
      </mc:AlternateContent>
      <p:cxnSp>
        <p:nvCxnSpPr>
          <p:cNvPr id="15" name="Straight Connector 14">
            <a:extLst>
              <a:ext uri="{FF2B5EF4-FFF2-40B4-BE49-F238E27FC236}">
                <a16:creationId xmlns:a16="http://schemas.microsoft.com/office/drawing/2014/main" xmlns="" id="{10E63F94-0301-481E-8BBE-133CCD97263C}"/>
              </a:ext>
            </a:extLst>
          </p:cNvPr>
          <p:cNvCxnSpPr/>
          <p:nvPr/>
        </p:nvCxnSpPr>
        <p:spPr>
          <a:xfrm flipH="1">
            <a:off x="4381500" y="2730368"/>
            <a:ext cx="2438401"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xmlns="" id="{C3123F56-597B-45BB-A8E2-0C830A68E413}"/>
              </a:ext>
            </a:extLst>
          </p:cNvPr>
          <p:cNvCxnSpPr>
            <a:cxnSpLocks/>
          </p:cNvCxnSpPr>
          <p:nvPr/>
        </p:nvCxnSpPr>
        <p:spPr>
          <a:xfrm flipH="1">
            <a:off x="4381500" y="3310018"/>
            <a:ext cx="2394589" cy="24501"/>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0A8E0790-78CF-4B90-97BE-75DE3DFB9BA5}"/>
              </a:ext>
            </a:extLst>
          </p:cNvPr>
          <p:cNvSpPr/>
          <p:nvPr/>
        </p:nvSpPr>
        <p:spPr>
          <a:xfrm>
            <a:off x="3112051" y="2308412"/>
            <a:ext cx="1254844" cy="1910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Rectangle 25">
            <a:extLst>
              <a:ext uri="{FF2B5EF4-FFF2-40B4-BE49-F238E27FC236}">
                <a16:creationId xmlns:a16="http://schemas.microsoft.com/office/drawing/2014/main" xmlns="" id="{EF8CB1F5-5947-4742-B048-FBF819568CE7}"/>
              </a:ext>
            </a:extLst>
          </p:cNvPr>
          <p:cNvSpPr/>
          <p:nvPr/>
        </p:nvSpPr>
        <p:spPr>
          <a:xfrm>
            <a:off x="6819054" y="2308412"/>
            <a:ext cx="1254844" cy="1910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TextBox 26">
            <a:extLst>
              <a:ext uri="{FF2B5EF4-FFF2-40B4-BE49-F238E27FC236}">
                <a16:creationId xmlns:a16="http://schemas.microsoft.com/office/drawing/2014/main" xmlns="" id="{F355BCE1-C6D3-48A7-B0BF-21283071BDB0}"/>
              </a:ext>
            </a:extLst>
          </p:cNvPr>
          <p:cNvSpPr txBox="1"/>
          <p:nvPr/>
        </p:nvSpPr>
        <p:spPr>
          <a:xfrm>
            <a:off x="4862736" y="1276962"/>
            <a:ext cx="4381815" cy="707886"/>
          </a:xfrm>
          <a:prstGeom prst="rect">
            <a:avLst/>
          </a:prstGeom>
          <a:noFill/>
        </p:spPr>
        <p:txBody>
          <a:bodyPr wrap="square" rtlCol="0">
            <a:spAutoFit/>
          </a:bodyPr>
          <a:lstStyle/>
          <a:p>
            <a:r>
              <a:rPr lang="en-SG" sz="2000" b="1" dirty="0">
                <a:solidFill>
                  <a:srgbClr val="FF0000"/>
                </a:solidFill>
              </a:rPr>
              <a:t>Variable / Unaccountable</a:t>
            </a:r>
          </a:p>
          <a:p>
            <a:r>
              <a:rPr lang="en-SG" sz="2000" b="1" dirty="0">
                <a:solidFill>
                  <a:srgbClr val="FF0000"/>
                </a:solidFill>
              </a:rPr>
              <a:t>Network Delays</a:t>
            </a:r>
          </a:p>
        </p:txBody>
      </p:sp>
      <p:sp>
        <p:nvSpPr>
          <p:cNvPr id="29" name="TextBox 28">
            <a:extLst>
              <a:ext uri="{FF2B5EF4-FFF2-40B4-BE49-F238E27FC236}">
                <a16:creationId xmlns:a16="http://schemas.microsoft.com/office/drawing/2014/main" xmlns="" id="{C4A56CCA-D223-4B08-A048-EDD732D0856E}"/>
              </a:ext>
            </a:extLst>
          </p:cNvPr>
          <p:cNvSpPr txBox="1"/>
          <p:nvPr/>
        </p:nvSpPr>
        <p:spPr>
          <a:xfrm>
            <a:off x="9286239" y="3125352"/>
            <a:ext cx="2683994" cy="400110"/>
          </a:xfrm>
          <a:prstGeom prst="rect">
            <a:avLst/>
          </a:prstGeom>
          <a:noFill/>
        </p:spPr>
        <p:txBody>
          <a:bodyPr wrap="square" rtlCol="0">
            <a:spAutoFit/>
          </a:bodyPr>
          <a:lstStyle/>
          <a:p>
            <a:r>
              <a:rPr lang="en-SG" sz="2000" b="1" dirty="0">
                <a:solidFill>
                  <a:srgbClr val="FF0000"/>
                </a:solidFill>
              </a:rPr>
              <a:t>CPU Scheduling delays</a:t>
            </a:r>
          </a:p>
        </p:txBody>
      </p:sp>
      <p:pic>
        <p:nvPicPr>
          <p:cNvPr id="30" name="Graphic 29" descr="Sad face with no fill">
            <a:extLst>
              <a:ext uri="{FF2B5EF4-FFF2-40B4-BE49-F238E27FC236}">
                <a16:creationId xmlns:a16="http://schemas.microsoft.com/office/drawing/2014/main" xmlns="" id="{2B365460-F7B1-40C3-B12F-ABA58639E8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37687" y="1357167"/>
            <a:ext cx="566737" cy="566737"/>
          </a:xfrm>
          <a:prstGeom prst="rect">
            <a:avLst/>
          </a:prstGeom>
        </p:spPr>
      </p:pic>
      <p:pic>
        <p:nvPicPr>
          <p:cNvPr id="35" name="Graphic 34" descr="Sad face with no fill">
            <a:extLst>
              <a:ext uri="{FF2B5EF4-FFF2-40B4-BE49-F238E27FC236}">
                <a16:creationId xmlns:a16="http://schemas.microsoft.com/office/drawing/2014/main" xmlns="" id="{FE19E062-8BEB-4077-8540-49A346D623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58511" y="3057425"/>
            <a:ext cx="566737" cy="566737"/>
          </a:xfrm>
          <a:prstGeom prst="rect">
            <a:avLst/>
          </a:prstGeom>
        </p:spPr>
      </p:pic>
      <p:pic>
        <p:nvPicPr>
          <p:cNvPr id="1038" name="Picture 14" descr="Image result for CPU  icon">
            <a:extLst>
              <a:ext uri="{FF2B5EF4-FFF2-40B4-BE49-F238E27FC236}">
                <a16:creationId xmlns:a16="http://schemas.microsoft.com/office/drawing/2014/main" xmlns="" id="{3300D443-36E1-4EE5-9CB5-F965C65E3C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9374" y="2930440"/>
            <a:ext cx="860612" cy="860612"/>
          </a:xfrm>
          <a:prstGeom prst="rect">
            <a:avLst/>
          </a:prstGeom>
          <a:noFill/>
          <a:extLst>
            <a:ext uri="{909E8E84-426E-40DD-AFC4-6F175D3DCCD1}">
              <a14:hiddenFill xmlns:a14="http://schemas.microsoft.com/office/drawing/2010/main">
                <a:solidFill>
                  <a:srgbClr val="FFFFFF"/>
                </a:solidFill>
              </a14:hiddenFill>
            </a:ext>
          </a:extLst>
        </p:spPr>
      </p:pic>
      <p:pic>
        <p:nvPicPr>
          <p:cNvPr id="28" name="Graphic 27" descr="Sad face with no fill">
            <a:extLst>
              <a:ext uri="{FF2B5EF4-FFF2-40B4-BE49-F238E27FC236}">
                <a16:creationId xmlns:a16="http://schemas.microsoft.com/office/drawing/2014/main" xmlns="" id="{1238D2F6-24FC-4050-9EF4-E4306652B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627586" y="4241878"/>
            <a:ext cx="566737" cy="566737"/>
          </a:xfrm>
          <a:prstGeom prst="rect">
            <a:avLst/>
          </a:prstGeom>
        </p:spPr>
      </p:pic>
      <p:pic>
        <p:nvPicPr>
          <p:cNvPr id="31" name="Picture 14" descr="Image result for CPU  icon">
            <a:extLst>
              <a:ext uri="{FF2B5EF4-FFF2-40B4-BE49-F238E27FC236}">
                <a16:creationId xmlns:a16="http://schemas.microsoft.com/office/drawing/2014/main" xmlns="" id="{691F4F84-AAB6-4686-AEDB-B08423BC6B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4563" y="2930440"/>
            <a:ext cx="860612" cy="8606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E522514C-F1BA-43DE-AC44-41CD449BF349}"/>
                  </a:ext>
                </a:extLst>
              </p:cNvPr>
              <p:cNvSpPr/>
              <p:nvPr/>
            </p:nvSpPr>
            <p:spPr>
              <a:xfrm>
                <a:off x="3362598" y="5994406"/>
                <a:ext cx="4922566" cy="631070"/>
              </a:xfrm>
              <a:prstGeom prst="rect">
                <a:avLst/>
              </a:prstGeom>
            </p:spPr>
            <p:txBody>
              <a:bodyPr wrap="none">
                <a:spAutoFit/>
              </a:bodyPr>
              <a:lstStyle/>
              <a:p>
                <a:r>
                  <a:rPr lang="en-US" sz="2400" dirty="0"/>
                  <a:t>P</a:t>
                </a:r>
                <a14:m>
                  <m:oMath xmlns:m="http://schemas.openxmlformats.org/officeDocument/2006/math">
                    <m:r>
                      <m:rPr>
                        <m:sty m:val="p"/>
                      </m:rPr>
                      <a:rPr lang="en-US" sz="2400">
                        <a:latin typeface="Cambria Math" panose="02040503050406030204" pitchFamily="18" charset="0"/>
                      </a:rPr>
                      <m:t>ropagation</m:t>
                    </m:r>
                    <m:r>
                      <a:rPr lang="en-US" sz="2400">
                        <a:latin typeface="Cambria Math" panose="02040503050406030204" pitchFamily="18" charset="0"/>
                      </a:rPr>
                      <m:t> </m:t>
                    </m:r>
                    <m:r>
                      <m:rPr>
                        <m:sty m:val="p"/>
                      </m:rPr>
                      <a:rPr lang="en-US" sz="2400">
                        <a:latin typeface="Cambria Math" panose="02040503050406030204" pitchFamily="18" charset="0"/>
                      </a:rPr>
                      <m:t>Delay</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3 −</m:t>
                        </m:r>
                        <m:r>
                          <a:rPr lang="en-US" sz="2400" i="1">
                            <a:latin typeface="Cambria Math" panose="02040503050406030204" pitchFamily="18" charset="0"/>
                          </a:rPr>
                          <m:t>𝑡</m:t>
                        </m:r>
                        <m:r>
                          <a:rPr lang="en-US" sz="2400" i="1">
                            <a:latin typeface="Cambria Math" panose="02040503050406030204" pitchFamily="18" charset="0"/>
                          </a:rPr>
                          <m:t>0) −(</m:t>
                        </m:r>
                        <m:r>
                          <a:rPr lang="en-US" sz="2400" i="1">
                            <a:latin typeface="Cambria Math" panose="02040503050406030204" pitchFamily="18" charset="0"/>
                          </a:rPr>
                          <m:t>𝑡</m:t>
                        </m:r>
                        <m:r>
                          <a:rPr lang="en-US" sz="2400" i="1">
                            <a:latin typeface="Cambria Math" panose="02040503050406030204" pitchFamily="18" charset="0"/>
                          </a:rPr>
                          <m:t>2 −</m:t>
                        </m:r>
                        <m:r>
                          <a:rPr lang="en-US" sz="2400" i="1">
                            <a:latin typeface="Cambria Math" panose="02040503050406030204" pitchFamily="18" charset="0"/>
                          </a:rPr>
                          <m:t>𝑡</m:t>
                        </m:r>
                        <m:r>
                          <a:rPr lang="en-US" sz="2400" i="1">
                            <a:latin typeface="Cambria Math" panose="02040503050406030204" pitchFamily="18" charset="0"/>
                          </a:rPr>
                          <m:t>1)</m:t>
                        </m:r>
                      </m:num>
                      <m:den>
                        <m:r>
                          <a:rPr lang="en-US" sz="2400" i="1">
                            <a:latin typeface="Cambria Math" panose="02040503050406030204" pitchFamily="18" charset="0"/>
                          </a:rPr>
                          <m:t>2</m:t>
                        </m:r>
                      </m:den>
                    </m:f>
                  </m:oMath>
                </a14:m>
                <a:endParaRPr lang="en-SG" sz="2400" dirty="0"/>
              </a:p>
            </p:txBody>
          </p:sp>
        </mc:Choice>
        <mc:Fallback xmlns="">
          <p:sp>
            <p:nvSpPr>
              <p:cNvPr id="3" name="Rectangle 2">
                <a:extLst>
                  <a:ext uri="{FF2B5EF4-FFF2-40B4-BE49-F238E27FC236}">
                    <a16:creationId xmlns:a16="http://schemas.microsoft.com/office/drawing/2014/main" id="{E522514C-F1BA-43DE-AC44-41CD449BF349}"/>
                  </a:ext>
                </a:extLst>
              </p:cNvPr>
              <p:cNvSpPr>
                <a:spLocks noRot="1" noChangeAspect="1" noMove="1" noResize="1" noEditPoints="1" noAdjustHandles="1" noChangeArrowheads="1" noChangeShapeType="1" noTextEdit="1"/>
              </p:cNvSpPr>
              <p:nvPr/>
            </p:nvSpPr>
            <p:spPr>
              <a:xfrm>
                <a:off x="3362598" y="5994406"/>
                <a:ext cx="4922566" cy="631070"/>
              </a:xfrm>
              <a:prstGeom prst="rect">
                <a:avLst/>
              </a:prstGeom>
              <a:blipFill>
                <a:blip r:embed="rId7"/>
                <a:stretch>
                  <a:fillRect l="-1983" b="-8654"/>
                </a:stretch>
              </a:blipFill>
            </p:spPr>
            <p:txBody>
              <a:bodyPr/>
              <a:lstStyle/>
              <a:p>
                <a:r>
                  <a:rPr lang="en-SG">
                    <a:noFill/>
                  </a:rPr>
                  <a:t> </a:t>
                </a:r>
              </a:p>
            </p:txBody>
          </p:sp>
        </mc:Fallback>
      </mc:AlternateContent>
      <p:sp>
        <p:nvSpPr>
          <p:cNvPr id="5" name="TextBox 4">
            <a:extLst>
              <a:ext uri="{FF2B5EF4-FFF2-40B4-BE49-F238E27FC236}">
                <a16:creationId xmlns:a16="http://schemas.microsoft.com/office/drawing/2014/main" xmlns="" id="{3DABB0D2-A14E-4ADB-8AE7-3158D5A7096B}"/>
              </a:ext>
            </a:extLst>
          </p:cNvPr>
          <p:cNvSpPr txBox="1"/>
          <p:nvPr/>
        </p:nvSpPr>
        <p:spPr>
          <a:xfrm>
            <a:off x="4463516" y="4747880"/>
            <a:ext cx="3124902" cy="369332"/>
          </a:xfrm>
          <a:prstGeom prst="rect">
            <a:avLst/>
          </a:prstGeom>
          <a:noFill/>
        </p:spPr>
        <p:txBody>
          <a:bodyPr wrap="square" rtlCol="0">
            <a:spAutoFit/>
          </a:bodyPr>
          <a:lstStyle/>
          <a:p>
            <a:r>
              <a:rPr lang="en-SG" dirty="0">
                <a:solidFill>
                  <a:srgbClr val="FF0000"/>
                </a:solidFill>
              </a:rPr>
              <a:t> </a:t>
            </a:r>
            <a:r>
              <a:rPr lang="en-SG" dirty="0" err="1">
                <a:solidFill>
                  <a:srgbClr val="FF0000"/>
                </a:solidFill>
              </a:rPr>
              <a:t>upto</a:t>
            </a:r>
            <a:r>
              <a:rPr lang="en-SG" dirty="0">
                <a:solidFill>
                  <a:srgbClr val="FF0000"/>
                </a:solidFill>
              </a:rPr>
              <a:t> 30µs/Sec [NSDI’18]</a:t>
            </a:r>
          </a:p>
        </p:txBody>
      </p:sp>
      <p:sp>
        <p:nvSpPr>
          <p:cNvPr id="19" name="Slide Number Placeholder 18">
            <a:extLst>
              <a:ext uri="{FF2B5EF4-FFF2-40B4-BE49-F238E27FC236}">
                <a16:creationId xmlns:a16="http://schemas.microsoft.com/office/drawing/2014/main" xmlns="" id="{F92B4D13-130F-4AAD-A053-896258BC932E}"/>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a:t>
            </a:fld>
            <a:endParaRPr lang="en-SG"/>
          </a:p>
        </p:txBody>
      </p:sp>
      <mc:AlternateContent xmlns:mc="http://schemas.openxmlformats.org/markup-compatibility/2006">
        <mc:Choice xmlns:am3d="http://schemas.microsoft.com/office/drawing/2017/model3d" xmlns="" Requires="am3d">
          <p:graphicFrame>
            <p:nvGraphicFramePr>
              <p:cNvPr id="34" name="3D Model 33" descr="Office Clock">
                <a:extLst>
                  <a:ext uri="{FF2B5EF4-FFF2-40B4-BE49-F238E27FC236}">
                    <a16:creationId xmlns:a16="http://schemas.microsoft.com/office/drawing/2014/main" id="{F702897F-CAD8-40BB-A178-DAC861D8E956}"/>
                  </a:ext>
                </a:extLst>
              </p:cNvPr>
              <p:cNvGraphicFramePr>
                <a:graphicFrameLocks noChangeAspect="1"/>
              </p:cNvGraphicFramePr>
              <p:nvPr>
                <p:extLst>
                  <p:ext uri="{D42A27DB-BD31-4B8C-83A1-F6EECF244321}">
                    <p14:modId xmlns:p14="http://schemas.microsoft.com/office/powerpoint/2010/main" val="1268039313"/>
                  </p:ext>
                </p:extLst>
              </p:nvPr>
            </p:nvGraphicFramePr>
            <p:xfrm>
              <a:off x="3473995" y="2429914"/>
              <a:ext cx="483590" cy="486012"/>
            </p:xfrm>
            <a:graphic>
              <a:graphicData uri="http://schemas.microsoft.com/office/drawing/2017/model3d">
                <am3d:model3d r:embed="rId8">
                  <am3d:spPr>
                    <a:xfrm>
                      <a:off x="0" y="0"/>
                      <a:ext cx="483590" cy="486012"/>
                    </a:xfrm>
                    <a:prstGeom prst="rect">
                      <a:avLst/>
                    </a:prstGeom>
                  </am3d:spPr>
                  <am3d:camera>
                    <am3d:pos x="0" y="0" z="66748509"/>
                    <am3d:up dx="0" dy="36000000" dz="0"/>
                    <am3d:lookAt x="0" y="0" z="0"/>
                    <am3d:perspective fov="2700000"/>
                  </am3d:camera>
                  <am3d:trans>
                    <am3d:meterPerModelUnit n="10240046" d="1000000"/>
                    <am3d:preTrans dx="5" dy="-17999694" dz="-2114943"/>
                    <am3d:scale>
                      <am3d:sx n="1000000" d="1000000"/>
                      <am3d:sy n="1000000" d="1000000"/>
                      <am3d:sz n="1000000" d="1000000"/>
                    </am3d:scale>
                    <am3d:rot ax="366435" ay="-644410" az="-68536"/>
                    <am3d:postTrans dx="0" dy="0" dz="0"/>
                  </am3d:trans>
                  <am3d:attrSrcUrl r:id="rId9"/>
                  <am3d:raster rName="Office3DRenderer" rVer="16.0.8326">
                    <am3d:blip r:embed="rId10"/>
                  </am3d:raster>
                  <am3d:objViewport viewportSz="68890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4" name="3D Model 33" descr="Office Clock">
                <a:extLst>
                  <a:ext uri="{FF2B5EF4-FFF2-40B4-BE49-F238E27FC236}">
                    <a16:creationId xmlns="" xmlns:a16="http://schemas.microsoft.com/office/drawing/2014/main" xmlns:am3d="http://schemas.microsoft.com/office/drawing/2017/model3d" id="{F702897F-CAD8-40BB-A178-DAC861D8E956}"/>
                  </a:ext>
                </a:extLst>
              </p:cNvPr>
              <p:cNvPicPr>
                <a:picLocks noGrp="1" noRot="1" noChangeAspect="1" noMove="1" noResize="1" noEditPoints="1" noAdjustHandles="1" noChangeArrowheads="1" noChangeShapeType="1" noCrop="1"/>
              </p:cNvPicPr>
              <p:nvPr/>
            </p:nvPicPr>
            <p:blipFill>
              <a:blip r:embed="rId11"/>
              <a:stretch>
                <a:fillRect/>
              </a:stretch>
            </p:blipFill>
            <p:spPr>
              <a:xfrm>
                <a:off x="3473995" y="2429914"/>
                <a:ext cx="483590" cy="486012"/>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8" name="3D Model 17" descr="Office Clock">
                <a:extLst>
                  <a:ext uri="{FF2B5EF4-FFF2-40B4-BE49-F238E27FC236}">
                    <a16:creationId xmlns:a16="http://schemas.microsoft.com/office/drawing/2014/main" id="{FF5E11C0-765A-4984-9BE8-9BBFD4D4EC2C}"/>
                  </a:ext>
                </a:extLst>
              </p:cNvPr>
              <p:cNvGraphicFramePr>
                <a:graphicFrameLocks noChangeAspect="1"/>
              </p:cNvGraphicFramePr>
              <p:nvPr>
                <p:extLst>
                  <p:ext uri="{D42A27DB-BD31-4B8C-83A1-F6EECF244321}">
                    <p14:modId xmlns:p14="http://schemas.microsoft.com/office/powerpoint/2010/main" val="484030693"/>
                  </p:ext>
                </p:extLst>
              </p:nvPr>
            </p:nvGraphicFramePr>
            <p:xfrm>
              <a:off x="7202389" y="2405176"/>
              <a:ext cx="483590" cy="486014"/>
            </p:xfrm>
            <a:graphic>
              <a:graphicData uri="http://schemas.microsoft.com/office/drawing/2017/model3d">
                <am3d:model3d r:embed="rId8">
                  <am3d:spPr>
                    <a:xfrm>
                      <a:off x="0" y="0"/>
                      <a:ext cx="483590" cy="486014"/>
                    </a:xfrm>
                    <a:prstGeom prst="rect">
                      <a:avLst/>
                    </a:prstGeom>
                  </am3d:spPr>
                  <am3d:camera>
                    <am3d:pos x="0" y="0" z="66748509"/>
                    <am3d:up dx="0" dy="36000000" dz="0"/>
                    <am3d:lookAt x="0" y="0" z="0"/>
                    <am3d:perspective fov="2700000"/>
                  </am3d:camera>
                  <am3d:trans>
                    <am3d:meterPerModelUnit n="10240046" d="1000000"/>
                    <am3d:preTrans dx="5" dy="-17999694" dz="-2114943"/>
                    <am3d:scale>
                      <am3d:sx n="1000000" d="1000000"/>
                      <am3d:sy n="1000000" d="1000000"/>
                      <am3d:sz n="1000000" d="1000000"/>
                    </am3d:scale>
                    <am3d:rot ax="366435" ay="-644410" az="-68536"/>
                    <am3d:postTrans dx="0" dy="0" dz="0"/>
                  </am3d:trans>
                  <am3d:attrSrcUrl r:id="rId9"/>
                  <am3d:raster rName="Office3DRenderer" rVer="16.0.8326">
                    <am3d:blip r:embed="rId13"/>
                  </am3d:raster>
                  <am3d:objViewport viewportSz="688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8" name="3D Model 17" descr="Office Clock">
                <a:extLst>
                  <a:ext uri="{FF2B5EF4-FFF2-40B4-BE49-F238E27FC236}">
                    <a16:creationId xmlns="" xmlns:a16="http://schemas.microsoft.com/office/drawing/2014/main" xmlns:am3d="http://schemas.microsoft.com/office/drawing/2017/model3d" id="{FF5E11C0-765A-4984-9BE8-9BBFD4D4EC2C}"/>
                  </a:ext>
                </a:extLst>
              </p:cNvPr>
              <p:cNvPicPr>
                <a:picLocks noGrp="1" noRot="1" noChangeAspect="1" noMove="1" noResize="1" noEditPoints="1" noAdjustHandles="1" noChangeArrowheads="1" noChangeShapeType="1" noCrop="1"/>
              </p:cNvPicPr>
              <p:nvPr/>
            </p:nvPicPr>
            <p:blipFill>
              <a:blip r:embed="rId14"/>
              <a:stretch>
                <a:fillRect/>
              </a:stretch>
            </p:blipFill>
            <p:spPr>
              <a:xfrm>
                <a:off x="7202389" y="2405176"/>
                <a:ext cx="483590" cy="486014"/>
              </a:xfrm>
              <a:prstGeom prst="rect">
                <a:avLst/>
              </a:prstGeom>
            </p:spPr>
          </p:pic>
        </mc:Fallback>
      </mc:AlternateContent>
      <p:pic>
        <p:nvPicPr>
          <p:cNvPr id="4" name="Picture 3">
            <a:extLst>
              <a:ext uri="{FF2B5EF4-FFF2-40B4-BE49-F238E27FC236}">
                <a16:creationId xmlns:a16="http://schemas.microsoft.com/office/drawing/2014/main" xmlns="" id="{673498B8-DF63-4847-9946-F81F211D5D8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71361" y="2269905"/>
            <a:ext cx="750494" cy="751858"/>
          </a:xfrm>
          <a:prstGeom prst="rect">
            <a:avLst/>
          </a:prstGeom>
        </p:spPr>
      </p:pic>
      <p:pic>
        <p:nvPicPr>
          <p:cNvPr id="33" name="Picture 32">
            <a:extLst>
              <a:ext uri="{FF2B5EF4-FFF2-40B4-BE49-F238E27FC236}">
                <a16:creationId xmlns:a16="http://schemas.microsoft.com/office/drawing/2014/main" xmlns="" id="{9C921EA7-64F3-4E72-A6AE-653E83307B4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7583" y="2298855"/>
            <a:ext cx="746430" cy="746430"/>
          </a:xfrm>
          <a:prstGeom prst="rect">
            <a:avLst/>
          </a:prstGeom>
        </p:spPr>
      </p:pic>
      <p:pic>
        <p:nvPicPr>
          <p:cNvPr id="1026" name="Picture 2" descr="Image result for cloud computing ima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6235" y="2503605"/>
            <a:ext cx="1727155" cy="1145941"/>
          </a:xfrm>
          <a:prstGeom prst="rect">
            <a:avLst/>
          </a:prstGeom>
          <a:solidFill>
            <a:schemeClr val="bg1"/>
          </a:solidFill>
        </p:spPr>
      </p:pic>
    </p:spTree>
    <p:extLst>
      <p:ext uri="{BB962C8B-B14F-4D97-AF65-F5344CB8AC3E}">
        <p14:creationId xmlns:p14="http://schemas.microsoft.com/office/powerpoint/2010/main" val="121733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0" grpId="0"/>
      <p:bldP spid="11" grpId="0"/>
      <p:bldP spid="14" grpId="0"/>
      <p:bldP spid="27" grpId="0"/>
      <p:bldP spid="29" grpId="0"/>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22DFA-E9B5-4737-A7F8-67C0B8817449}"/>
              </a:ext>
            </a:extLst>
          </p:cNvPr>
          <p:cNvSpPr>
            <a:spLocks noGrp="1"/>
          </p:cNvSpPr>
          <p:nvPr>
            <p:ph type="title"/>
          </p:nvPr>
        </p:nvSpPr>
        <p:spPr/>
        <p:txBody>
          <a:bodyPr/>
          <a:lstStyle/>
          <a:p>
            <a:r>
              <a:rPr lang="en-SG" dirty="0"/>
              <a:t>Era Maintenance</a:t>
            </a:r>
          </a:p>
        </p:txBody>
      </p:sp>
      <p:sp>
        <p:nvSpPr>
          <p:cNvPr id="3" name="Content Placeholder 2">
            <a:extLst>
              <a:ext uri="{FF2B5EF4-FFF2-40B4-BE49-F238E27FC236}">
                <a16:creationId xmlns:a16="http://schemas.microsoft.com/office/drawing/2014/main" xmlns="" id="{05BB7187-E70B-4C4D-BBC9-445555CA2170}"/>
              </a:ext>
            </a:extLst>
          </p:cNvPr>
          <p:cNvSpPr>
            <a:spLocks noGrp="1"/>
          </p:cNvSpPr>
          <p:nvPr>
            <p:ph idx="1"/>
          </p:nvPr>
        </p:nvSpPr>
        <p:spPr/>
        <p:txBody>
          <a:bodyPr>
            <a:normAutofit/>
          </a:bodyPr>
          <a:lstStyle/>
          <a:p>
            <a:pPr marL="0" indent="0">
              <a:buNone/>
            </a:pPr>
            <a:endParaRPr lang="en-SG" sz="2400" dirty="0"/>
          </a:p>
          <a:p>
            <a:pPr marL="0" indent="0">
              <a:buNone/>
            </a:pPr>
            <a:endParaRPr lang="en-SG" sz="2400" dirty="0"/>
          </a:p>
          <a:p>
            <a:pPr marL="0" indent="0">
              <a:buNone/>
            </a:pPr>
            <a:endParaRPr lang="en-SG" sz="2400" dirty="0"/>
          </a:p>
          <a:p>
            <a:pPr marL="0" indent="0">
              <a:buNone/>
            </a:pPr>
            <a:endParaRPr lang="en-SG" sz="2400" dirty="0"/>
          </a:p>
          <a:p>
            <a:pPr marL="0" indent="0">
              <a:buNone/>
            </a:pPr>
            <a:endParaRPr lang="en-SG" sz="2400" dirty="0"/>
          </a:p>
          <a:p>
            <a:pPr marL="0" indent="0">
              <a:buNone/>
            </a:pPr>
            <a:endParaRPr lang="en-SG" sz="2400" dirty="0"/>
          </a:p>
        </p:txBody>
      </p:sp>
      <p:pic>
        <p:nvPicPr>
          <p:cNvPr id="4" name="Graphic 3">
            <a:extLst>
              <a:ext uri="{FF2B5EF4-FFF2-40B4-BE49-F238E27FC236}">
                <a16:creationId xmlns:a16="http://schemas.microsoft.com/office/drawing/2014/main" xmlns="" id="{51DA51E6-53D8-4AFB-A9E8-36985B7C828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3897574" y="3212123"/>
            <a:ext cx="4847841" cy="1195754"/>
          </a:xfrm>
          <a:prstGeom prst="rect">
            <a:avLst/>
          </a:prstGeom>
        </p:spPr>
      </p:pic>
      <p:sp>
        <p:nvSpPr>
          <p:cNvPr id="11" name="Rectangle 10">
            <a:extLst>
              <a:ext uri="{FF2B5EF4-FFF2-40B4-BE49-F238E27FC236}">
                <a16:creationId xmlns:a16="http://schemas.microsoft.com/office/drawing/2014/main" xmlns="" id="{FD5537E7-1442-4396-96B4-BFD24E58734B}"/>
              </a:ext>
            </a:extLst>
          </p:cNvPr>
          <p:cNvSpPr/>
          <p:nvPr/>
        </p:nvSpPr>
        <p:spPr>
          <a:xfrm>
            <a:off x="4821897" y="4198367"/>
            <a:ext cx="2950502" cy="1354875"/>
          </a:xfrm>
          <a:prstGeom prst="rect">
            <a:avLst/>
          </a:prstGeom>
          <a:solidFill>
            <a:srgbClr val="008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800" i="1" dirty="0"/>
              <a:t>1) </a:t>
            </a:r>
            <a:r>
              <a:rPr lang="en-SG" sz="2800" i="1" dirty="0" err="1"/>
              <a:t>T</a:t>
            </a:r>
            <a:r>
              <a:rPr lang="en-SG" sz="2800" i="1" baseline="-25000" dirty="0" err="1"/>
              <a:t>Ref</a:t>
            </a:r>
            <a:endParaRPr lang="en-SG" sz="2800" i="1" baseline="-25000" dirty="0"/>
          </a:p>
          <a:p>
            <a:r>
              <a:rPr lang="en-SG" sz="2800" i="1" dirty="0"/>
              <a:t>2) </a:t>
            </a:r>
            <a:r>
              <a:rPr lang="en-SG" sz="2800" i="1" dirty="0" err="1"/>
              <a:t>T</a:t>
            </a:r>
            <a:r>
              <a:rPr lang="en-SG" sz="2800" i="1" baseline="-25000" dirty="0" err="1"/>
              <a:t>offset</a:t>
            </a:r>
            <a:endParaRPr lang="en-SG" sz="2800" i="1" baseline="-25000" dirty="0"/>
          </a:p>
          <a:p>
            <a:r>
              <a:rPr lang="en-SG" sz="2800" i="1" dirty="0"/>
              <a:t>3) </a:t>
            </a:r>
            <a:r>
              <a:rPr lang="en-SG" sz="2800" i="1" dirty="0" err="1"/>
              <a:t>T</a:t>
            </a:r>
            <a:r>
              <a:rPr lang="en-SG" sz="2800" i="1" baseline="-25000" dirty="0" err="1"/>
              <a:t>Era</a:t>
            </a:r>
            <a:endParaRPr lang="en-SG" sz="2800" i="1" baseline="-25000" dirty="0"/>
          </a:p>
        </p:txBody>
      </p:sp>
      <p:sp>
        <p:nvSpPr>
          <p:cNvPr id="13" name="TextBox 12">
            <a:extLst>
              <a:ext uri="{FF2B5EF4-FFF2-40B4-BE49-F238E27FC236}">
                <a16:creationId xmlns:a16="http://schemas.microsoft.com/office/drawing/2014/main" xmlns="" id="{C845E0C2-4D09-4264-96BA-FB35B71B7600}"/>
              </a:ext>
            </a:extLst>
          </p:cNvPr>
          <p:cNvSpPr txBox="1"/>
          <p:nvPr/>
        </p:nvSpPr>
        <p:spPr>
          <a:xfrm>
            <a:off x="3084828" y="2608436"/>
            <a:ext cx="7991184" cy="461665"/>
          </a:xfrm>
          <a:prstGeom prst="rect">
            <a:avLst/>
          </a:prstGeom>
          <a:noFill/>
        </p:spPr>
        <p:txBody>
          <a:bodyPr wrap="square" rtlCol="0">
            <a:spAutoFit/>
          </a:bodyPr>
          <a:lstStyle/>
          <a:p>
            <a:r>
              <a:rPr lang="en-SG" sz="2400" dirty="0"/>
              <a:t>Switch </a:t>
            </a:r>
            <a:r>
              <a:rPr lang="en-SG" sz="2400" dirty="0" err="1"/>
              <a:t>Dataplane</a:t>
            </a:r>
            <a:r>
              <a:rPr lang="en-SG" sz="2400" dirty="0"/>
              <a:t> Clock (</a:t>
            </a:r>
            <a:r>
              <a:rPr lang="en-SG" sz="2400" dirty="0" err="1"/>
              <a:t>T</a:t>
            </a:r>
            <a:r>
              <a:rPr lang="en-SG" sz="2400" baseline="-25000" dirty="0" err="1"/>
              <a:t>Ig</a:t>
            </a:r>
            <a:r>
              <a:rPr lang="en-SG" sz="2400" dirty="0"/>
              <a:t>/</a:t>
            </a:r>
            <a:r>
              <a:rPr lang="en-SG" sz="2400" dirty="0" err="1"/>
              <a:t>T</a:t>
            </a:r>
            <a:r>
              <a:rPr lang="en-SG" sz="2400" baseline="-25000" dirty="0" err="1"/>
              <a:t>Eg</a:t>
            </a:r>
            <a:r>
              <a:rPr lang="en-SG" sz="2400" dirty="0"/>
              <a:t>) is 42/48-bit counter</a:t>
            </a:r>
          </a:p>
        </p:txBody>
      </p:sp>
      <p:sp>
        <p:nvSpPr>
          <p:cNvPr id="6" name="Slide Number Placeholder 5">
            <a:extLst>
              <a:ext uri="{FF2B5EF4-FFF2-40B4-BE49-F238E27FC236}">
                <a16:creationId xmlns:a16="http://schemas.microsoft.com/office/drawing/2014/main" xmlns="" id="{AFD8DBE5-84AF-4567-8D89-B5914E24F522}"/>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30</a:t>
            </a:fld>
            <a:endParaRPr lang="en-SG"/>
          </a:p>
        </p:txBody>
      </p:sp>
      <p:pic>
        <p:nvPicPr>
          <p:cNvPr id="12" name="Picture 32">
            <a:extLst>
              <a:ext uri="{FF2B5EF4-FFF2-40B4-BE49-F238E27FC236}">
                <a16:creationId xmlns:a16="http://schemas.microsoft.com/office/drawing/2014/main" xmlns="" id="{9C921EA7-64F3-4E72-A6AE-653E83307B4D}"/>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04835" y="3519409"/>
            <a:ext cx="746430" cy="746430"/>
          </a:xfrm>
          <a:prstGeom prst="rect">
            <a:avLst/>
          </a:prstGeom>
        </p:spPr>
      </p:pic>
      <p:sp>
        <p:nvSpPr>
          <p:cNvPr id="15" name="Rectangle 10">
            <a:extLst>
              <a:ext uri="{FF2B5EF4-FFF2-40B4-BE49-F238E27FC236}">
                <a16:creationId xmlns:a16="http://schemas.microsoft.com/office/drawing/2014/main" xmlns="" id="{FD5537E7-1442-4396-96B4-BFD24E58734B}"/>
              </a:ext>
            </a:extLst>
          </p:cNvPr>
          <p:cNvSpPr/>
          <p:nvPr/>
        </p:nvSpPr>
        <p:spPr>
          <a:xfrm>
            <a:off x="4821897" y="4187350"/>
            <a:ext cx="2950502" cy="959582"/>
          </a:xfrm>
          <a:prstGeom prst="rect">
            <a:avLst/>
          </a:prstGeom>
          <a:solidFill>
            <a:srgbClr val="008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800" i="1" dirty="0"/>
              <a:t>1) </a:t>
            </a:r>
            <a:r>
              <a:rPr lang="en-SG" sz="2800" i="1" dirty="0" err="1"/>
              <a:t>T</a:t>
            </a:r>
            <a:r>
              <a:rPr lang="en-SG" sz="2800" i="1" baseline="-25000" dirty="0" err="1"/>
              <a:t>Ref</a:t>
            </a:r>
            <a:r>
              <a:rPr lang="en-SG" sz="2800" i="1" dirty="0"/>
              <a:t>    </a:t>
            </a:r>
            <a:r>
              <a:rPr lang="en-SG" sz="2800" i="1" baseline="-25000" dirty="0"/>
              <a:t> </a:t>
            </a:r>
            <a:r>
              <a:rPr lang="en-SG" sz="2800" i="1" dirty="0"/>
              <a:t>= </a:t>
            </a:r>
            <a:r>
              <a:rPr lang="en-SG" sz="2800" i="1" dirty="0" err="1"/>
              <a:t>T</a:t>
            </a:r>
            <a:r>
              <a:rPr lang="en-SG" sz="2800" i="1" baseline="-25000" dirty="0" err="1"/>
              <a:t>Ext</a:t>
            </a:r>
            <a:endParaRPr lang="en-SG" sz="2800" i="1" baseline="-25000" dirty="0"/>
          </a:p>
          <a:p>
            <a:r>
              <a:rPr lang="en-SG" sz="2800" i="1" dirty="0"/>
              <a:t>2) </a:t>
            </a:r>
            <a:r>
              <a:rPr lang="en-SG" sz="2800" i="1" dirty="0" err="1"/>
              <a:t>T</a:t>
            </a:r>
            <a:r>
              <a:rPr lang="en-SG" sz="2800" i="1" baseline="-25000" dirty="0" err="1"/>
              <a:t>offset</a:t>
            </a:r>
            <a:r>
              <a:rPr lang="en-SG" sz="2800" i="1" baseline="-25000" dirty="0"/>
              <a:t>  </a:t>
            </a:r>
            <a:r>
              <a:rPr lang="en-SG" sz="2800" i="1" dirty="0"/>
              <a:t>= </a:t>
            </a:r>
            <a:r>
              <a:rPr lang="en-SG" sz="2800" i="1" dirty="0" err="1"/>
              <a:t>T</a:t>
            </a:r>
            <a:r>
              <a:rPr lang="en-SG" sz="2800" i="1" baseline="-25000" dirty="0" err="1"/>
              <a:t>Ig</a:t>
            </a:r>
            <a:r>
              <a:rPr lang="en-SG" sz="2800" i="1" baseline="-25000" dirty="0"/>
              <a:t> </a:t>
            </a:r>
          </a:p>
        </p:txBody>
      </p:sp>
      <p:sp>
        <p:nvSpPr>
          <p:cNvPr id="17" name="TextBox 16">
            <a:extLst>
              <a:ext uri="{FF2B5EF4-FFF2-40B4-BE49-F238E27FC236}">
                <a16:creationId xmlns:a16="http://schemas.microsoft.com/office/drawing/2014/main" xmlns="" id="{C845E0C2-4D09-4264-96BA-FB35B71B7600}"/>
              </a:ext>
            </a:extLst>
          </p:cNvPr>
          <p:cNvSpPr txBox="1"/>
          <p:nvPr/>
        </p:nvSpPr>
        <p:spPr>
          <a:xfrm>
            <a:off x="7981481" y="3622079"/>
            <a:ext cx="3771195" cy="461665"/>
          </a:xfrm>
          <a:prstGeom prst="rect">
            <a:avLst/>
          </a:prstGeom>
          <a:noFill/>
        </p:spPr>
        <p:txBody>
          <a:bodyPr wrap="square" rtlCol="0">
            <a:spAutoFit/>
          </a:bodyPr>
          <a:lstStyle/>
          <a:p>
            <a:r>
              <a:rPr lang="en-SG" sz="2400" dirty="0"/>
              <a:t>Wraps around after 78 Hours</a:t>
            </a:r>
          </a:p>
        </p:txBody>
      </p:sp>
      <p:cxnSp>
        <p:nvCxnSpPr>
          <p:cNvPr id="7" name="Straight Arrow Connector 6"/>
          <p:cNvCxnSpPr/>
          <p:nvPr/>
        </p:nvCxnSpPr>
        <p:spPr>
          <a:xfrm>
            <a:off x="5927074" y="2969218"/>
            <a:ext cx="1262840" cy="7105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340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22DFA-E9B5-4737-A7F8-67C0B8817449}"/>
              </a:ext>
            </a:extLst>
          </p:cNvPr>
          <p:cNvSpPr>
            <a:spLocks noGrp="1"/>
          </p:cNvSpPr>
          <p:nvPr>
            <p:ph type="title"/>
          </p:nvPr>
        </p:nvSpPr>
        <p:spPr/>
        <p:txBody>
          <a:bodyPr/>
          <a:lstStyle/>
          <a:p>
            <a:r>
              <a:rPr lang="en-SG" dirty="0"/>
              <a:t>Switch Time-keeping</a:t>
            </a:r>
          </a:p>
        </p:txBody>
      </p:sp>
      <p:sp>
        <p:nvSpPr>
          <p:cNvPr id="3" name="Content Placeholder 2">
            <a:extLst>
              <a:ext uri="{FF2B5EF4-FFF2-40B4-BE49-F238E27FC236}">
                <a16:creationId xmlns:a16="http://schemas.microsoft.com/office/drawing/2014/main" xmlns="" id="{05BB7187-E70B-4C4D-BBC9-445555CA2170}"/>
              </a:ext>
            </a:extLst>
          </p:cNvPr>
          <p:cNvSpPr>
            <a:spLocks noGrp="1"/>
          </p:cNvSpPr>
          <p:nvPr>
            <p:ph idx="1"/>
          </p:nvPr>
        </p:nvSpPr>
        <p:spPr/>
        <p:txBody>
          <a:bodyPr>
            <a:normAutofit/>
          </a:bodyPr>
          <a:lstStyle/>
          <a:p>
            <a:pPr marL="0" indent="0">
              <a:buNone/>
            </a:pPr>
            <a:endParaRPr lang="en-SG" sz="2800" dirty="0"/>
          </a:p>
          <a:p>
            <a:pPr marL="0" indent="0">
              <a:buNone/>
            </a:pPr>
            <a:endParaRPr lang="en-SG" sz="2800" dirty="0"/>
          </a:p>
          <a:p>
            <a:pPr marL="0" indent="0">
              <a:buNone/>
            </a:pPr>
            <a:endParaRPr lang="en-SG" sz="2800" dirty="0"/>
          </a:p>
          <a:p>
            <a:pPr marL="0" indent="0">
              <a:buNone/>
            </a:pPr>
            <a:endParaRPr lang="en-SG" sz="2800" dirty="0"/>
          </a:p>
        </p:txBody>
      </p:sp>
      <p:pic>
        <p:nvPicPr>
          <p:cNvPr id="4" name="Graphic 3">
            <a:extLst>
              <a:ext uri="{FF2B5EF4-FFF2-40B4-BE49-F238E27FC236}">
                <a16:creationId xmlns:a16="http://schemas.microsoft.com/office/drawing/2014/main" xmlns="" id="{51DA51E6-53D8-4AFB-A9E8-36985B7C828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3897574" y="3212123"/>
            <a:ext cx="4847841" cy="1195754"/>
          </a:xfrm>
          <a:prstGeom prst="rect">
            <a:avLst/>
          </a:prstGeom>
        </p:spPr>
      </p:pic>
      <p:sp>
        <p:nvSpPr>
          <p:cNvPr id="9" name="TextBox 8">
            <a:extLst>
              <a:ext uri="{FF2B5EF4-FFF2-40B4-BE49-F238E27FC236}">
                <a16:creationId xmlns:a16="http://schemas.microsoft.com/office/drawing/2014/main" xmlns="" id="{AA7B5926-8859-4E40-B4FC-C920B2C14FD3}"/>
              </a:ext>
            </a:extLst>
          </p:cNvPr>
          <p:cNvSpPr txBox="1"/>
          <p:nvPr/>
        </p:nvSpPr>
        <p:spPr>
          <a:xfrm>
            <a:off x="4007220" y="2776416"/>
            <a:ext cx="5852380" cy="523220"/>
          </a:xfrm>
          <a:prstGeom prst="rect">
            <a:avLst/>
          </a:prstGeom>
          <a:noFill/>
        </p:spPr>
        <p:txBody>
          <a:bodyPr wrap="square" rtlCol="0">
            <a:spAutoFit/>
          </a:bodyPr>
          <a:lstStyle/>
          <a:p>
            <a:r>
              <a:rPr lang="en-SG" sz="2800" b="1" i="1" dirty="0" err="1"/>
              <a:t>T</a:t>
            </a:r>
            <a:r>
              <a:rPr lang="en-SG" sz="2800" b="1" i="1" baseline="-25000" dirty="0" err="1"/>
              <a:t>Now</a:t>
            </a:r>
            <a:r>
              <a:rPr lang="en-SG" sz="2800" b="1" i="1" dirty="0"/>
              <a:t> = </a:t>
            </a:r>
            <a:r>
              <a:rPr lang="en-SG" sz="2800" b="1" i="1" dirty="0" err="1"/>
              <a:t>T</a:t>
            </a:r>
            <a:r>
              <a:rPr lang="en-SG" sz="2800" b="1" i="1" baseline="-25000" dirty="0" err="1"/>
              <a:t>Ref</a:t>
            </a:r>
            <a:r>
              <a:rPr lang="en-SG" sz="2800" b="1" i="1" dirty="0"/>
              <a:t> + (</a:t>
            </a:r>
            <a:r>
              <a:rPr lang="en-SG" sz="2800" b="1" i="1" dirty="0" err="1"/>
              <a:t>T</a:t>
            </a:r>
            <a:r>
              <a:rPr lang="en-SG" sz="2800" b="1" i="1" baseline="-25000" dirty="0" err="1"/>
              <a:t>Ig</a:t>
            </a:r>
            <a:r>
              <a:rPr lang="en-SG" sz="2800" b="1" i="1" dirty="0"/>
              <a:t>  - </a:t>
            </a:r>
            <a:r>
              <a:rPr lang="en-SG" sz="2800" b="1" i="1" dirty="0" err="1"/>
              <a:t>T</a:t>
            </a:r>
            <a:r>
              <a:rPr lang="en-SG" sz="2800" b="1" i="1" baseline="-25000" dirty="0" err="1"/>
              <a:t>offset</a:t>
            </a:r>
            <a:r>
              <a:rPr lang="en-SG" sz="2800" b="1" i="1" dirty="0"/>
              <a:t>) + </a:t>
            </a:r>
            <a:r>
              <a:rPr lang="en-SG" sz="2800" b="1" i="1" dirty="0" err="1"/>
              <a:t>T</a:t>
            </a:r>
            <a:r>
              <a:rPr lang="en-SG" sz="2800" b="1" i="1" baseline="-25000" dirty="0" err="1"/>
              <a:t>Era</a:t>
            </a:r>
            <a:r>
              <a:rPr lang="en-SG" sz="2800" b="1" i="1" baseline="-25000" dirty="0"/>
              <a:t> </a:t>
            </a:r>
            <a:endParaRPr lang="en-SG" sz="2800" b="1" i="1" dirty="0"/>
          </a:p>
        </p:txBody>
      </p:sp>
      <p:sp>
        <p:nvSpPr>
          <p:cNvPr id="5" name="Slide Number Placeholder 4">
            <a:extLst>
              <a:ext uri="{FF2B5EF4-FFF2-40B4-BE49-F238E27FC236}">
                <a16:creationId xmlns:a16="http://schemas.microsoft.com/office/drawing/2014/main" xmlns="" id="{51892578-6234-4A74-991D-2DB24447BF88}"/>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31</a:t>
            </a:fld>
            <a:endParaRPr lang="en-SG"/>
          </a:p>
        </p:txBody>
      </p:sp>
      <p:sp>
        <p:nvSpPr>
          <p:cNvPr id="6" name="Left Brace 5"/>
          <p:cNvSpPr/>
          <p:nvPr/>
        </p:nvSpPr>
        <p:spPr>
          <a:xfrm rot="5400000">
            <a:off x="6654413" y="1904768"/>
            <a:ext cx="151534" cy="14995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xmlns="" id="{AA7B5926-8859-4E40-B4FC-C920B2C14FD3}"/>
              </a:ext>
            </a:extLst>
          </p:cNvPr>
          <p:cNvSpPr txBox="1"/>
          <p:nvPr/>
        </p:nvSpPr>
        <p:spPr>
          <a:xfrm>
            <a:off x="5629818" y="1961371"/>
            <a:ext cx="2200723" cy="523220"/>
          </a:xfrm>
          <a:prstGeom prst="rect">
            <a:avLst/>
          </a:prstGeom>
          <a:noFill/>
        </p:spPr>
        <p:txBody>
          <a:bodyPr wrap="square" rtlCol="0">
            <a:spAutoFit/>
          </a:bodyPr>
          <a:lstStyle/>
          <a:p>
            <a:r>
              <a:rPr lang="en-SG" sz="2800" b="1" i="1" dirty="0"/>
              <a:t>Elapsed Time</a:t>
            </a:r>
          </a:p>
        </p:txBody>
      </p:sp>
      <p:pic>
        <p:nvPicPr>
          <p:cNvPr id="13" name="Picture 32">
            <a:extLst>
              <a:ext uri="{FF2B5EF4-FFF2-40B4-BE49-F238E27FC236}">
                <a16:creationId xmlns:a16="http://schemas.microsoft.com/office/drawing/2014/main" xmlns="" id="{9C921EA7-64F3-4E72-A6AE-653E83307B4D}"/>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04835" y="3519409"/>
            <a:ext cx="746430" cy="746430"/>
          </a:xfrm>
          <a:prstGeom prst="rect">
            <a:avLst/>
          </a:prstGeom>
        </p:spPr>
      </p:pic>
      <p:sp>
        <p:nvSpPr>
          <p:cNvPr id="14" name="Rectangle 10">
            <a:extLst>
              <a:ext uri="{FF2B5EF4-FFF2-40B4-BE49-F238E27FC236}">
                <a16:creationId xmlns:a16="http://schemas.microsoft.com/office/drawing/2014/main" xmlns="" id="{FD5537E7-1442-4396-96B4-BFD24E58734B}"/>
              </a:ext>
            </a:extLst>
          </p:cNvPr>
          <p:cNvSpPr/>
          <p:nvPr/>
        </p:nvSpPr>
        <p:spPr>
          <a:xfrm>
            <a:off x="4821897" y="4187350"/>
            <a:ext cx="2950502" cy="1354875"/>
          </a:xfrm>
          <a:prstGeom prst="rect">
            <a:avLst/>
          </a:prstGeom>
          <a:solidFill>
            <a:srgbClr val="008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800" i="1" dirty="0"/>
              <a:t>1) </a:t>
            </a:r>
            <a:r>
              <a:rPr lang="en-SG" sz="2800" i="1" dirty="0" err="1"/>
              <a:t>T</a:t>
            </a:r>
            <a:r>
              <a:rPr lang="en-SG" sz="2800" i="1" baseline="-25000" dirty="0" err="1"/>
              <a:t>Ref</a:t>
            </a:r>
            <a:endParaRPr lang="en-SG" sz="2800" i="1" baseline="-25000" dirty="0"/>
          </a:p>
          <a:p>
            <a:r>
              <a:rPr lang="en-SG" sz="2800" i="1" dirty="0"/>
              <a:t>2) </a:t>
            </a:r>
            <a:r>
              <a:rPr lang="en-SG" sz="2800" i="1" dirty="0" err="1"/>
              <a:t>T</a:t>
            </a:r>
            <a:r>
              <a:rPr lang="en-SG" sz="2800" i="1" baseline="-25000" dirty="0" err="1"/>
              <a:t>offset</a:t>
            </a:r>
            <a:endParaRPr lang="en-SG" sz="2800" i="1" baseline="-25000" dirty="0"/>
          </a:p>
          <a:p>
            <a:r>
              <a:rPr lang="en-SG" sz="2800" i="1" dirty="0"/>
              <a:t>3) </a:t>
            </a:r>
            <a:r>
              <a:rPr lang="en-SG" sz="2800" i="1" dirty="0" err="1"/>
              <a:t>T</a:t>
            </a:r>
            <a:r>
              <a:rPr lang="en-SG" sz="2800" i="1" baseline="-25000" dirty="0" err="1"/>
              <a:t>Era</a:t>
            </a:r>
            <a:endParaRPr lang="en-SG" sz="2800" i="1" baseline="-25000" dirty="0"/>
          </a:p>
        </p:txBody>
      </p:sp>
      <p:sp>
        <p:nvSpPr>
          <p:cNvPr id="15" name="Rectangle 10">
            <a:extLst>
              <a:ext uri="{FF2B5EF4-FFF2-40B4-BE49-F238E27FC236}">
                <a16:creationId xmlns:a16="http://schemas.microsoft.com/office/drawing/2014/main" xmlns="" id="{FD5537E7-1442-4396-96B4-BFD24E58734B}"/>
              </a:ext>
            </a:extLst>
          </p:cNvPr>
          <p:cNvSpPr/>
          <p:nvPr/>
        </p:nvSpPr>
        <p:spPr>
          <a:xfrm>
            <a:off x="4821897" y="4187350"/>
            <a:ext cx="2950502" cy="959582"/>
          </a:xfrm>
          <a:prstGeom prst="rect">
            <a:avLst/>
          </a:prstGeom>
          <a:solidFill>
            <a:srgbClr val="008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800" i="1" dirty="0"/>
              <a:t>1) </a:t>
            </a:r>
            <a:r>
              <a:rPr lang="en-SG" sz="2800" i="1" dirty="0" err="1"/>
              <a:t>T</a:t>
            </a:r>
            <a:r>
              <a:rPr lang="en-SG" sz="2800" i="1" baseline="-25000" dirty="0" err="1"/>
              <a:t>Ref</a:t>
            </a:r>
            <a:r>
              <a:rPr lang="en-SG" sz="2800" i="1" dirty="0"/>
              <a:t>    </a:t>
            </a:r>
            <a:r>
              <a:rPr lang="en-SG" sz="2800" i="1" baseline="-25000" dirty="0"/>
              <a:t> </a:t>
            </a:r>
            <a:r>
              <a:rPr lang="en-SG" sz="2800" i="1" dirty="0"/>
              <a:t>= </a:t>
            </a:r>
            <a:r>
              <a:rPr lang="en-SG" sz="2800" i="1" dirty="0" err="1"/>
              <a:t>T</a:t>
            </a:r>
            <a:r>
              <a:rPr lang="en-SG" sz="2800" i="1" baseline="-25000" dirty="0" err="1"/>
              <a:t>Ext</a:t>
            </a:r>
            <a:endParaRPr lang="en-SG" sz="2800" i="1" baseline="-25000" dirty="0"/>
          </a:p>
          <a:p>
            <a:r>
              <a:rPr lang="en-SG" sz="2800" i="1" dirty="0"/>
              <a:t>2) </a:t>
            </a:r>
            <a:r>
              <a:rPr lang="en-SG" sz="2800" i="1" dirty="0" err="1"/>
              <a:t>T</a:t>
            </a:r>
            <a:r>
              <a:rPr lang="en-SG" sz="2800" i="1" baseline="-25000" dirty="0" err="1"/>
              <a:t>offset</a:t>
            </a:r>
            <a:r>
              <a:rPr lang="en-SG" sz="2800" i="1" baseline="-25000" dirty="0"/>
              <a:t>  </a:t>
            </a:r>
            <a:r>
              <a:rPr lang="en-SG" sz="2800" i="1" dirty="0"/>
              <a:t>= </a:t>
            </a:r>
            <a:r>
              <a:rPr lang="en-SG" sz="2800" i="1" dirty="0" err="1"/>
              <a:t>T</a:t>
            </a:r>
            <a:r>
              <a:rPr lang="en-SG" sz="2800" i="1" baseline="-25000" dirty="0" err="1"/>
              <a:t>Ig</a:t>
            </a:r>
            <a:r>
              <a:rPr lang="en-SG" sz="2800" i="1" baseline="-25000" dirty="0"/>
              <a:t> </a:t>
            </a:r>
          </a:p>
        </p:txBody>
      </p:sp>
    </p:spTree>
    <p:extLst>
      <p:ext uri="{BB962C8B-B14F-4D97-AF65-F5344CB8AC3E}">
        <p14:creationId xmlns:p14="http://schemas.microsoft.com/office/powerpoint/2010/main" val="13050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name="PPSlideStart_201903291104401101_31d10f8">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C2DC45CC-03C7-4B90-8B62-4B8A76939F48}"/>
              </a:ext>
            </a:extLst>
          </p:cNvPr>
          <p:cNvCxnSpPr>
            <a:cxnSpLocks/>
          </p:cNvCxnSpPr>
          <p:nvPr/>
        </p:nvCxnSpPr>
        <p:spPr>
          <a:xfrm flipH="1">
            <a:off x="7599938" y="1725547"/>
            <a:ext cx="999776" cy="7251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07E2AB5-490D-46FC-B822-7DBC480D5332}"/>
              </a:ext>
            </a:extLst>
          </p:cNvPr>
          <p:cNvCxnSpPr>
            <a:cxnSpLocks/>
          </p:cNvCxnSpPr>
          <p:nvPr/>
        </p:nvCxnSpPr>
        <p:spPr>
          <a:xfrm flipH="1">
            <a:off x="4849777" y="2674340"/>
            <a:ext cx="156628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xmlns="" id="{77450C62-CE7E-43AE-B663-BEAB127553AB}"/>
              </a:ext>
            </a:extLst>
          </p:cNvPr>
          <p:cNvCxnSpPr>
            <a:cxnSpLocks/>
          </p:cNvCxnSpPr>
          <p:nvPr/>
        </p:nvCxnSpPr>
        <p:spPr>
          <a:xfrm flipH="1">
            <a:off x="3631327" y="2906569"/>
            <a:ext cx="3968612" cy="135337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2D49AA64-690E-4434-9189-5BBBB447C69C}"/>
              </a:ext>
            </a:extLst>
          </p:cNvPr>
          <p:cNvCxnSpPr>
            <a:cxnSpLocks/>
          </p:cNvCxnSpPr>
          <p:nvPr/>
        </p:nvCxnSpPr>
        <p:spPr>
          <a:xfrm flipH="1">
            <a:off x="4778689" y="4492171"/>
            <a:ext cx="1566288" cy="0"/>
          </a:xfrm>
          <a:prstGeom prst="line">
            <a:avLst/>
          </a:prstGeom>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Design</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32</a:t>
            </a:fld>
            <a:endParaRPr lang="en-SG"/>
          </a:p>
        </p:txBody>
      </p:sp>
      <p:pic>
        <p:nvPicPr>
          <p:cNvPr id="5" name="Graphic 4">
            <a:extLst>
              <a:ext uri="{FF2B5EF4-FFF2-40B4-BE49-F238E27FC236}">
                <a16:creationId xmlns:a16="http://schemas.microsoft.com/office/drawing/2014/main" xmlns="" id="{E6A28785-2D96-4B7F-B67A-BF947357B88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2" y="2246291"/>
            <a:ext cx="3470811" cy="856099"/>
          </a:xfrm>
          <a:prstGeom prst="rect">
            <a:avLst/>
          </a:prstGeom>
        </p:spPr>
      </p:pic>
      <p:pic>
        <p:nvPicPr>
          <p:cNvPr id="6" name="Graphic 5">
            <a:extLst>
              <a:ext uri="{FF2B5EF4-FFF2-40B4-BE49-F238E27FC236}">
                <a16:creationId xmlns:a16="http://schemas.microsoft.com/office/drawing/2014/main" xmlns="" id="{9857C857-2C43-4B1D-8208-6033C970F6B9}"/>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3" y="3998925"/>
            <a:ext cx="3470811" cy="856099"/>
          </a:xfrm>
          <a:prstGeom prst="rect">
            <a:avLst/>
          </a:prstGeom>
        </p:spPr>
      </p:pic>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3998924"/>
            <a:ext cx="3470811" cy="856099"/>
          </a:xfrm>
          <a:prstGeom prst="rect">
            <a:avLst/>
          </a:prstGeom>
        </p:spPr>
      </p:pic>
      <p:pic>
        <p:nvPicPr>
          <p:cNvPr id="8" name="Picture 7">
            <a:extLst>
              <a:ext uri="{FF2B5EF4-FFF2-40B4-BE49-F238E27FC236}">
                <a16:creationId xmlns:a16="http://schemas.microsoft.com/office/drawing/2014/main" xmlns="" id="{AF84945B-592E-4C06-98F6-D36F73B74761}"/>
              </a:ext>
            </a:extLst>
          </p:cNvPr>
          <p:cNvPicPr>
            <a:picLocks noChangeAspect="1"/>
          </p:cNvPicPr>
          <p:nvPr/>
        </p:nvPicPr>
        <p:blipFill rotWithShape="1">
          <a:blip r:embed="rId5"/>
          <a:srcRect l="1" r="66064" b="58898"/>
          <a:stretch/>
        </p:blipFill>
        <p:spPr>
          <a:xfrm>
            <a:off x="2483970" y="5838677"/>
            <a:ext cx="2294719" cy="776120"/>
          </a:xfrm>
          <a:prstGeom prst="rect">
            <a:avLst/>
          </a:prstGeom>
        </p:spPr>
      </p:pic>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5"/>
          <a:srcRect l="1" r="66064" b="58898"/>
          <a:stretch/>
        </p:blipFill>
        <p:spPr>
          <a:xfrm>
            <a:off x="6481884" y="5838677"/>
            <a:ext cx="2294719" cy="776120"/>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2230983"/>
            <a:ext cx="3470811" cy="856099"/>
          </a:xfrm>
          <a:prstGeom prst="rect">
            <a:avLst/>
          </a:prstGeom>
        </p:spPr>
      </p:pic>
      <p:cxnSp>
        <p:nvCxnSpPr>
          <p:cNvPr id="13" name="Straight Connector 12">
            <a:extLst>
              <a:ext uri="{FF2B5EF4-FFF2-40B4-BE49-F238E27FC236}">
                <a16:creationId xmlns:a16="http://schemas.microsoft.com/office/drawing/2014/main" xmlns="" id="{C5070B7A-FF02-4582-B7A3-9EF00D3C9509}"/>
              </a:ext>
            </a:extLst>
          </p:cNvPr>
          <p:cNvCxnSpPr/>
          <p:nvPr/>
        </p:nvCxnSpPr>
        <p:spPr>
          <a:xfrm>
            <a:off x="3631329" y="2946400"/>
            <a:ext cx="4003185" cy="1313543"/>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xmlns="" id="{A76E0FC7-11D6-4775-A946-CEDDC0FA0769}"/>
              </a:ext>
            </a:extLst>
          </p:cNvPr>
          <p:cNvCxnSpPr>
            <a:cxnSpLocks/>
          </p:cNvCxnSpPr>
          <p:nvPr/>
        </p:nvCxnSpPr>
        <p:spPr>
          <a:xfrm>
            <a:off x="3631327" y="3006106"/>
            <a:ext cx="0" cy="119413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xmlns="" id="{053332F8-7A64-4268-A4DC-23090DB6BD98}"/>
              </a:ext>
            </a:extLst>
          </p:cNvPr>
          <p:cNvCxnSpPr>
            <a:cxnSpLocks/>
          </p:cNvCxnSpPr>
          <p:nvPr/>
        </p:nvCxnSpPr>
        <p:spPr>
          <a:xfrm>
            <a:off x="7599939" y="2946399"/>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CFF74DC5-9539-44FF-945F-1535BB69D1BB}"/>
              </a:ext>
            </a:extLst>
          </p:cNvPr>
          <p:cNvCxnSpPr>
            <a:cxnSpLocks/>
          </p:cNvCxnSpPr>
          <p:nvPr/>
        </p:nvCxnSpPr>
        <p:spPr>
          <a:xfrm>
            <a:off x="3631327" y="4695372"/>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xmlns="" id="{3DAA9336-A010-47E0-9197-AB7C3AF0A2A9}"/>
              </a:ext>
            </a:extLst>
          </p:cNvPr>
          <p:cNvCxnSpPr>
            <a:cxnSpLocks/>
          </p:cNvCxnSpPr>
          <p:nvPr/>
        </p:nvCxnSpPr>
        <p:spPr>
          <a:xfrm>
            <a:off x="7634514" y="4695371"/>
            <a:ext cx="0" cy="131354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m3d="http://schemas.microsoft.com/office/drawing/2017/model3d" xmlns="" Requires="am3d">
          <p:graphicFrame>
            <p:nvGraphicFramePr>
              <p:cNvPr id="19" name="3D Model 18" descr="Office Clock">
                <a:extLst>
                  <a:ext uri="{FF2B5EF4-FFF2-40B4-BE49-F238E27FC236}">
                    <a16:creationId xmlns:a16="http://schemas.microsoft.com/office/drawing/2014/main" id="{9155D7A6-4128-4242-9EB0-8430BEACA0ED}"/>
                  </a:ext>
                </a:extLst>
              </p:cNvPr>
              <p:cNvGraphicFramePr>
                <a:graphicFrameLocks noChangeAspect="1"/>
              </p:cNvGraphicFramePr>
              <p:nvPr>
                <p:extLst>
                  <p:ext uri="{D42A27DB-BD31-4B8C-83A1-F6EECF244321}">
                    <p14:modId xmlns:p14="http://schemas.microsoft.com/office/powerpoint/2010/main" val="2561089823"/>
                  </p:ext>
                </p:extLst>
              </p:nvPr>
            </p:nvGraphicFramePr>
            <p:xfrm>
              <a:off x="8465436" y="1027206"/>
              <a:ext cx="1066841" cy="1066841"/>
            </p:xfrm>
            <a:graphic>
              <a:graphicData uri="http://schemas.microsoft.com/office/drawing/2017/model3d">
                <am3d:model3d r:embed="rId6">
                  <am3d:spPr>
                    <a:xfrm>
                      <a:off x="0" y="0"/>
                      <a:ext cx="1066841" cy="1066841"/>
                    </a:xfrm>
                    <a:prstGeom prst="rect">
                      <a:avLst/>
                    </a:prstGeom>
                  </am3d:spPr>
                  <am3d:camera>
                    <am3d:pos x="0" y="0" z="66748509"/>
                    <am3d:up dx="0" dy="36000000" dz="0"/>
                    <am3d:lookAt x="0" y="0" z="0"/>
                    <am3d:perspective fov="2700000"/>
                  </am3d:camera>
                  <am3d:trans>
                    <am3d:meterPerModelUnit n="10240046" d="1000000"/>
                    <am3d:preTrans dx="5" dy="-17999694" dz="-2114943"/>
                    <am3d:scale>
                      <am3d:sx n="1000000" d="1000000"/>
                      <am3d:sy n="1000000" d="1000000"/>
                      <am3d:sz n="1000000" d="1000000"/>
                    </am3d:scale>
                    <am3d:rot/>
                    <am3d:postTrans dx="0" dy="0" dz="0"/>
                  </am3d:trans>
                  <am3d:attrSrcUrl r:id="rId7"/>
                  <am3d:raster rName="Office3DRenderer" rVer="16.0.8326">
                    <am3d:blip r:embed="rId8"/>
                  </am3d:raster>
                  <am3d:objViewport viewportSz="15867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3D Model 18" descr="Office Clock">
                <a:extLst>
                  <a:ext uri="{FF2B5EF4-FFF2-40B4-BE49-F238E27FC236}">
                    <a16:creationId xmlns="" xmlns:a16="http://schemas.microsoft.com/office/drawing/2014/main" xmlns:am3d="http://schemas.microsoft.com/office/drawing/2017/model3d" id="{9155D7A6-4128-4242-9EB0-8430BEACA0ED}"/>
                  </a:ext>
                </a:extLst>
              </p:cNvPr>
              <p:cNvPicPr>
                <a:picLocks noGrp="1" noRot="1" noChangeAspect="1" noMove="1" noResize="1" noEditPoints="1" noAdjustHandles="1" noChangeArrowheads="1" noChangeShapeType="1" noCrop="1"/>
              </p:cNvPicPr>
              <p:nvPr/>
            </p:nvPicPr>
            <p:blipFill>
              <a:blip r:embed="rId9"/>
              <a:stretch>
                <a:fillRect/>
              </a:stretch>
            </p:blipFill>
            <p:spPr>
              <a:xfrm>
                <a:off x="8465436" y="1027206"/>
                <a:ext cx="1066841" cy="1066841"/>
              </a:xfrm>
              <a:prstGeom prst="rect">
                <a:avLst/>
              </a:prstGeom>
            </p:spPr>
          </p:pic>
        </mc:Fallback>
      </mc:AlternateContent>
      <p:cxnSp>
        <p:nvCxnSpPr>
          <p:cNvPr id="23" name="Straight Arrow Connector 22">
            <a:extLst>
              <a:ext uri="{FF2B5EF4-FFF2-40B4-BE49-F238E27FC236}">
                <a16:creationId xmlns:a16="http://schemas.microsoft.com/office/drawing/2014/main" xmlns="" id="{F2B7FDF1-1C33-44EB-A808-5D037ECD78BD}"/>
              </a:ext>
            </a:extLst>
          </p:cNvPr>
          <p:cNvCxnSpPr>
            <a:cxnSpLocks/>
          </p:cNvCxnSpPr>
          <p:nvPr/>
        </p:nvCxnSpPr>
        <p:spPr>
          <a:xfrm flipH="1" flipV="1">
            <a:off x="4849778" y="2674340"/>
            <a:ext cx="1545623" cy="85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DD95FB4-2D14-497C-BDCF-8F0D46D5235D}"/>
              </a:ext>
            </a:extLst>
          </p:cNvPr>
          <p:cNvCxnSpPr>
            <a:cxnSpLocks/>
          </p:cNvCxnSpPr>
          <p:nvPr/>
        </p:nvCxnSpPr>
        <p:spPr>
          <a:xfrm>
            <a:off x="7599938" y="2906570"/>
            <a:ext cx="0" cy="1393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686E2E60-36EE-45D4-90DC-6F79FFB05437}"/>
              </a:ext>
            </a:extLst>
          </p:cNvPr>
          <p:cNvCxnSpPr>
            <a:cxnSpLocks/>
          </p:cNvCxnSpPr>
          <p:nvPr/>
        </p:nvCxnSpPr>
        <p:spPr>
          <a:xfrm flipH="1">
            <a:off x="3631327" y="2906570"/>
            <a:ext cx="3968612" cy="13533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73C87EB-26CD-4DA4-8F55-16152EE3DE96}"/>
              </a:ext>
            </a:extLst>
          </p:cNvPr>
          <p:cNvCxnSpPr>
            <a:cxnSpLocks/>
          </p:cNvCxnSpPr>
          <p:nvPr/>
        </p:nvCxnSpPr>
        <p:spPr>
          <a:xfrm flipH="1">
            <a:off x="7634513" y="4695372"/>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0AD0F5C-4128-42CA-8C10-7A5E44C61BE6}"/>
              </a:ext>
            </a:extLst>
          </p:cNvPr>
          <p:cNvCxnSpPr>
            <a:cxnSpLocks/>
          </p:cNvCxnSpPr>
          <p:nvPr/>
        </p:nvCxnSpPr>
        <p:spPr>
          <a:xfrm flipH="1">
            <a:off x="3635204" y="4695371"/>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514EBEAA-572A-41B1-AA04-666A5C0121D7}"/>
              </a:ext>
            </a:extLst>
          </p:cNvPr>
          <p:cNvSpPr txBox="1"/>
          <p:nvPr/>
        </p:nvSpPr>
        <p:spPr>
          <a:xfrm>
            <a:off x="7873911" y="2180636"/>
            <a:ext cx="1735403" cy="369332"/>
          </a:xfrm>
          <a:prstGeom prst="rect">
            <a:avLst/>
          </a:prstGeom>
          <a:noFill/>
        </p:spPr>
        <p:txBody>
          <a:bodyPr wrap="square" rtlCol="0">
            <a:spAutoFit/>
          </a:bodyPr>
          <a:lstStyle/>
          <a:p>
            <a:r>
              <a:rPr lang="en-SG" dirty="0"/>
              <a:t>Master Switch</a:t>
            </a:r>
          </a:p>
        </p:txBody>
      </p:sp>
      <p:sp>
        <p:nvSpPr>
          <p:cNvPr id="18" name="Oval 17"/>
          <p:cNvSpPr/>
          <p:nvPr/>
        </p:nvSpPr>
        <p:spPr>
          <a:xfrm>
            <a:off x="5444660" y="394354"/>
            <a:ext cx="4492553" cy="3049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xmlns="" id="{514EBEAA-572A-41B1-AA04-666A5C0121D7}"/>
              </a:ext>
            </a:extLst>
          </p:cNvPr>
          <p:cNvSpPr txBox="1"/>
          <p:nvPr/>
        </p:nvSpPr>
        <p:spPr>
          <a:xfrm>
            <a:off x="7918162" y="3894608"/>
            <a:ext cx="1735403" cy="369332"/>
          </a:xfrm>
          <a:prstGeom prst="rect">
            <a:avLst/>
          </a:prstGeom>
          <a:noFill/>
        </p:spPr>
        <p:txBody>
          <a:bodyPr wrap="square" rtlCol="0">
            <a:spAutoFit/>
          </a:bodyPr>
          <a:lstStyle/>
          <a:p>
            <a:r>
              <a:rPr lang="en-SG" dirty="0" err="1"/>
              <a:t>ToR</a:t>
            </a:r>
            <a:r>
              <a:rPr lang="en-SG" dirty="0"/>
              <a:t> Switch</a:t>
            </a:r>
          </a:p>
        </p:txBody>
      </p:sp>
    </p:spTree>
    <p:extLst>
      <p:ext uri="{BB962C8B-B14F-4D97-AF65-F5344CB8AC3E}">
        <p14:creationId xmlns:p14="http://schemas.microsoft.com/office/powerpoint/2010/main" val="252820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25E-7 3.7037E-7 L -0.00469 0.24005 " pathEditMode="relative" rAng="0" ptsTypes="AA">
                                      <p:cBhvr>
                                        <p:cTn id="6" dur="2000" fill="hold"/>
                                        <p:tgtEl>
                                          <p:spTgt spid="18"/>
                                        </p:tgtEl>
                                        <p:attrNameLst>
                                          <p:attrName>ppt_x</p:attrName>
                                          <p:attrName>ppt_y</p:attrName>
                                        </p:attrNameLst>
                                      </p:cBhvr>
                                      <p:rCtr x="-234" y="1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name="PPSlideAnimated201903291104399441">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C2DC45CC-03C7-4B90-8B62-4B8A76939F48}"/>
              </a:ext>
            </a:extLst>
          </p:cNvPr>
          <p:cNvCxnSpPr>
            <a:cxnSpLocks/>
          </p:cNvCxnSpPr>
          <p:nvPr/>
        </p:nvCxnSpPr>
        <p:spPr>
          <a:xfrm flipH="1">
            <a:off x="7599938" y="1725547"/>
            <a:ext cx="999776" cy="7251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07E2AB5-490D-46FC-B822-7DBC480D5332}"/>
              </a:ext>
            </a:extLst>
          </p:cNvPr>
          <p:cNvCxnSpPr>
            <a:cxnSpLocks/>
          </p:cNvCxnSpPr>
          <p:nvPr/>
        </p:nvCxnSpPr>
        <p:spPr>
          <a:xfrm flipH="1">
            <a:off x="4849777" y="2674340"/>
            <a:ext cx="156628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xmlns="" id="{77450C62-CE7E-43AE-B663-BEAB127553AB}"/>
              </a:ext>
            </a:extLst>
          </p:cNvPr>
          <p:cNvCxnSpPr>
            <a:cxnSpLocks/>
          </p:cNvCxnSpPr>
          <p:nvPr/>
        </p:nvCxnSpPr>
        <p:spPr>
          <a:xfrm flipH="1">
            <a:off x="3631327" y="2906569"/>
            <a:ext cx="3968612" cy="135337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2D49AA64-690E-4434-9189-5BBBB447C69C}"/>
              </a:ext>
            </a:extLst>
          </p:cNvPr>
          <p:cNvCxnSpPr>
            <a:cxnSpLocks/>
          </p:cNvCxnSpPr>
          <p:nvPr/>
        </p:nvCxnSpPr>
        <p:spPr>
          <a:xfrm flipH="1">
            <a:off x="4778689" y="4492171"/>
            <a:ext cx="1566288" cy="0"/>
          </a:xfrm>
          <a:prstGeom prst="line">
            <a:avLst/>
          </a:prstGeom>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Design</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33</a:t>
            </a:fld>
            <a:endParaRPr lang="en-SG"/>
          </a:p>
        </p:txBody>
      </p:sp>
      <p:pic>
        <p:nvPicPr>
          <p:cNvPr id="5" name="Graphic 4">
            <a:extLst>
              <a:ext uri="{FF2B5EF4-FFF2-40B4-BE49-F238E27FC236}">
                <a16:creationId xmlns:a16="http://schemas.microsoft.com/office/drawing/2014/main" xmlns="" id="{E6A28785-2D96-4B7F-B67A-BF947357B88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2" y="2246291"/>
            <a:ext cx="3470811" cy="856099"/>
          </a:xfrm>
          <a:prstGeom prst="rect">
            <a:avLst/>
          </a:prstGeom>
        </p:spPr>
      </p:pic>
      <p:pic>
        <p:nvPicPr>
          <p:cNvPr id="6" name="Graphic 5">
            <a:extLst>
              <a:ext uri="{FF2B5EF4-FFF2-40B4-BE49-F238E27FC236}">
                <a16:creationId xmlns:a16="http://schemas.microsoft.com/office/drawing/2014/main" xmlns="" id="{9857C857-2C43-4B1D-8208-6033C970F6B9}"/>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3" y="3998925"/>
            <a:ext cx="3470811" cy="856099"/>
          </a:xfrm>
          <a:prstGeom prst="rect">
            <a:avLst/>
          </a:prstGeom>
        </p:spPr>
      </p:pic>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3998924"/>
            <a:ext cx="3470811" cy="856099"/>
          </a:xfrm>
          <a:prstGeom prst="rect">
            <a:avLst/>
          </a:prstGeom>
        </p:spPr>
      </p:pic>
      <p:pic>
        <p:nvPicPr>
          <p:cNvPr id="8" name="Picture 7">
            <a:extLst>
              <a:ext uri="{FF2B5EF4-FFF2-40B4-BE49-F238E27FC236}">
                <a16:creationId xmlns:a16="http://schemas.microsoft.com/office/drawing/2014/main" xmlns="" id="{AF84945B-592E-4C06-98F6-D36F73B74761}"/>
              </a:ext>
            </a:extLst>
          </p:cNvPr>
          <p:cNvPicPr>
            <a:picLocks noChangeAspect="1"/>
          </p:cNvPicPr>
          <p:nvPr/>
        </p:nvPicPr>
        <p:blipFill rotWithShape="1">
          <a:blip r:embed="rId5"/>
          <a:srcRect l="1" r="66064" b="58898"/>
          <a:stretch/>
        </p:blipFill>
        <p:spPr>
          <a:xfrm>
            <a:off x="2483970" y="5838677"/>
            <a:ext cx="2294719" cy="776120"/>
          </a:xfrm>
          <a:prstGeom prst="rect">
            <a:avLst/>
          </a:prstGeom>
        </p:spPr>
      </p:pic>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5"/>
          <a:srcRect l="1" r="66064" b="58898"/>
          <a:stretch/>
        </p:blipFill>
        <p:spPr>
          <a:xfrm>
            <a:off x="6481884" y="5838677"/>
            <a:ext cx="2294719" cy="776120"/>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2230983"/>
            <a:ext cx="3470811" cy="856099"/>
          </a:xfrm>
          <a:prstGeom prst="rect">
            <a:avLst/>
          </a:prstGeom>
        </p:spPr>
      </p:pic>
      <p:cxnSp>
        <p:nvCxnSpPr>
          <p:cNvPr id="13" name="Straight Connector 12">
            <a:extLst>
              <a:ext uri="{FF2B5EF4-FFF2-40B4-BE49-F238E27FC236}">
                <a16:creationId xmlns:a16="http://schemas.microsoft.com/office/drawing/2014/main" xmlns="" id="{C5070B7A-FF02-4582-B7A3-9EF00D3C9509}"/>
              </a:ext>
            </a:extLst>
          </p:cNvPr>
          <p:cNvCxnSpPr/>
          <p:nvPr/>
        </p:nvCxnSpPr>
        <p:spPr>
          <a:xfrm>
            <a:off x="3631329" y="2946400"/>
            <a:ext cx="4003185" cy="1313543"/>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xmlns="" id="{A76E0FC7-11D6-4775-A946-CEDDC0FA0769}"/>
              </a:ext>
            </a:extLst>
          </p:cNvPr>
          <p:cNvCxnSpPr>
            <a:cxnSpLocks/>
          </p:cNvCxnSpPr>
          <p:nvPr/>
        </p:nvCxnSpPr>
        <p:spPr>
          <a:xfrm>
            <a:off x="3631327" y="3006106"/>
            <a:ext cx="0" cy="119413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xmlns="" id="{053332F8-7A64-4268-A4DC-23090DB6BD98}"/>
              </a:ext>
            </a:extLst>
          </p:cNvPr>
          <p:cNvCxnSpPr>
            <a:cxnSpLocks/>
          </p:cNvCxnSpPr>
          <p:nvPr/>
        </p:nvCxnSpPr>
        <p:spPr>
          <a:xfrm>
            <a:off x="7599939" y="2946399"/>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CFF74DC5-9539-44FF-945F-1535BB69D1BB}"/>
              </a:ext>
            </a:extLst>
          </p:cNvPr>
          <p:cNvCxnSpPr>
            <a:cxnSpLocks/>
          </p:cNvCxnSpPr>
          <p:nvPr/>
        </p:nvCxnSpPr>
        <p:spPr>
          <a:xfrm>
            <a:off x="3631327" y="4695372"/>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xmlns="" id="{3DAA9336-A010-47E0-9197-AB7C3AF0A2A9}"/>
              </a:ext>
            </a:extLst>
          </p:cNvPr>
          <p:cNvCxnSpPr>
            <a:cxnSpLocks/>
          </p:cNvCxnSpPr>
          <p:nvPr/>
        </p:nvCxnSpPr>
        <p:spPr>
          <a:xfrm>
            <a:off x="7634514" y="4695371"/>
            <a:ext cx="0" cy="131354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m3d="http://schemas.microsoft.com/office/drawing/2017/model3d" xmlns="" Requires="am3d">
          <p:graphicFrame>
            <p:nvGraphicFramePr>
              <p:cNvPr id="19" name="3D Model 18" descr="Office Clock">
                <a:extLst>
                  <a:ext uri="{FF2B5EF4-FFF2-40B4-BE49-F238E27FC236}">
                    <a16:creationId xmlns:a16="http://schemas.microsoft.com/office/drawing/2014/main" id="{9155D7A6-4128-4242-9EB0-8430BEACA0ED}"/>
                  </a:ext>
                </a:extLst>
              </p:cNvPr>
              <p:cNvGraphicFramePr>
                <a:graphicFrameLocks noChangeAspect="1"/>
              </p:cNvGraphicFramePr>
              <p:nvPr>
                <p:extLst>
                  <p:ext uri="{D42A27DB-BD31-4B8C-83A1-F6EECF244321}">
                    <p14:modId xmlns:p14="http://schemas.microsoft.com/office/powerpoint/2010/main" val="2561089823"/>
                  </p:ext>
                </p:extLst>
              </p:nvPr>
            </p:nvGraphicFramePr>
            <p:xfrm>
              <a:off x="8465436" y="1027206"/>
              <a:ext cx="1066841" cy="1066841"/>
            </p:xfrm>
            <a:graphic>
              <a:graphicData uri="http://schemas.microsoft.com/office/drawing/2017/model3d">
                <am3d:model3d r:embed="rId6">
                  <am3d:spPr>
                    <a:xfrm>
                      <a:off x="0" y="0"/>
                      <a:ext cx="1066841" cy="1066841"/>
                    </a:xfrm>
                    <a:prstGeom prst="rect">
                      <a:avLst/>
                    </a:prstGeom>
                  </am3d:spPr>
                  <am3d:camera>
                    <am3d:pos x="0" y="0" z="66748509"/>
                    <am3d:up dx="0" dy="36000000" dz="0"/>
                    <am3d:lookAt x="0" y="0" z="0"/>
                    <am3d:perspective fov="2700000"/>
                  </am3d:camera>
                  <am3d:trans>
                    <am3d:meterPerModelUnit n="10240046" d="1000000"/>
                    <am3d:preTrans dx="5" dy="-17999694" dz="-2114943"/>
                    <am3d:scale>
                      <am3d:sx n="1000000" d="1000000"/>
                      <am3d:sy n="1000000" d="1000000"/>
                      <am3d:sz n="1000000" d="1000000"/>
                    </am3d:scale>
                    <am3d:rot/>
                    <am3d:postTrans dx="0" dy="0" dz="0"/>
                  </am3d:trans>
                  <am3d:attrSrcUrl r:id="rId7"/>
                  <am3d:raster rName="Office3DRenderer" rVer="16.0.8326">
                    <am3d:blip r:embed="rId8"/>
                  </am3d:raster>
                  <am3d:objViewport viewportSz="15867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3D Model 18" descr="Office Clock">
                <a:extLst>
                  <a:ext uri="{FF2B5EF4-FFF2-40B4-BE49-F238E27FC236}">
                    <a16:creationId xmlns="" xmlns:a16="http://schemas.microsoft.com/office/drawing/2014/main" xmlns:am3d="http://schemas.microsoft.com/office/drawing/2017/model3d" id="{9155D7A6-4128-4242-9EB0-8430BEACA0ED}"/>
                  </a:ext>
                </a:extLst>
              </p:cNvPr>
              <p:cNvPicPr>
                <a:picLocks noGrp="1" noRot="1" noChangeAspect="1" noMove="1" noResize="1" noEditPoints="1" noAdjustHandles="1" noChangeArrowheads="1" noChangeShapeType="1" noCrop="1"/>
              </p:cNvPicPr>
              <p:nvPr/>
            </p:nvPicPr>
            <p:blipFill>
              <a:blip r:embed="rId9"/>
              <a:stretch>
                <a:fillRect/>
              </a:stretch>
            </p:blipFill>
            <p:spPr>
              <a:xfrm>
                <a:off x="8465436" y="1027206"/>
                <a:ext cx="1066841" cy="1066841"/>
              </a:xfrm>
              <a:prstGeom prst="rect">
                <a:avLst/>
              </a:prstGeom>
            </p:spPr>
          </p:pic>
        </mc:Fallback>
      </mc:AlternateContent>
      <p:cxnSp>
        <p:nvCxnSpPr>
          <p:cNvPr id="23" name="Straight Arrow Connector 22">
            <a:extLst>
              <a:ext uri="{FF2B5EF4-FFF2-40B4-BE49-F238E27FC236}">
                <a16:creationId xmlns:a16="http://schemas.microsoft.com/office/drawing/2014/main" xmlns="" id="{F2B7FDF1-1C33-44EB-A808-5D037ECD78BD}"/>
              </a:ext>
            </a:extLst>
          </p:cNvPr>
          <p:cNvCxnSpPr>
            <a:cxnSpLocks/>
          </p:cNvCxnSpPr>
          <p:nvPr/>
        </p:nvCxnSpPr>
        <p:spPr>
          <a:xfrm flipH="1" flipV="1">
            <a:off x="4849778" y="2674340"/>
            <a:ext cx="1545623" cy="85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DD95FB4-2D14-497C-BDCF-8F0D46D5235D}"/>
              </a:ext>
            </a:extLst>
          </p:cNvPr>
          <p:cNvCxnSpPr>
            <a:cxnSpLocks/>
          </p:cNvCxnSpPr>
          <p:nvPr/>
        </p:nvCxnSpPr>
        <p:spPr>
          <a:xfrm>
            <a:off x="7599938" y="2906570"/>
            <a:ext cx="0" cy="1393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686E2E60-36EE-45D4-90DC-6F79FFB05437}"/>
              </a:ext>
            </a:extLst>
          </p:cNvPr>
          <p:cNvCxnSpPr>
            <a:cxnSpLocks/>
          </p:cNvCxnSpPr>
          <p:nvPr/>
        </p:nvCxnSpPr>
        <p:spPr>
          <a:xfrm flipH="1">
            <a:off x="3631327" y="2906570"/>
            <a:ext cx="3968612" cy="13533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73C87EB-26CD-4DA4-8F55-16152EE3DE96}"/>
              </a:ext>
            </a:extLst>
          </p:cNvPr>
          <p:cNvCxnSpPr>
            <a:cxnSpLocks/>
          </p:cNvCxnSpPr>
          <p:nvPr/>
        </p:nvCxnSpPr>
        <p:spPr>
          <a:xfrm flipH="1">
            <a:off x="7634513" y="4695372"/>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0AD0F5C-4128-42CA-8C10-7A5E44C61BE6}"/>
              </a:ext>
            </a:extLst>
          </p:cNvPr>
          <p:cNvCxnSpPr>
            <a:cxnSpLocks/>
          </p:cNvCxnSpPr>
          <p:nvPr/>
        </p:nvCxnSpPr>
        <p:spPr>
          <a:xfrm flipH="1">
            <a:off x="3635204" y="4695371"/>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514EBEAA-572A-41B1-AA04-666A5C0121D7}"/>
              </a:ext>
            </a:extLst>
          </p:cNvPr>
          <p:cNvSpPr txBox="1"/>
          <p:nvPr/>
        </p:nvSpPr>
        <p:spPr>
          <a:xfrm>
            <a:off x="7873911" y="2180636"/>
            <a:ext cx="1735403" cy="369332"/>
          </a:xfrm>
          <a:prstGeom prst="rect">
            <a:avLst/>
          </a:prstGeom>
          <a:noFill/>
        </p:spPr>
        <p:txBody>
          <a:bodyPr wrap="square" rtlCol="0">
            <a:spAutoFit/>
          </a:bodyPr>
          <a:lstStyle/>
          <a:p>
            <a:r>
              <a:rPr lang="en-SG" dirty="0"/>
              <a:t>Master Switch</a:t>
            </a:r>
          </a:p>
        </p:txBody>
      </p:sp>
      <p:sp>
        <p:nvSpPr>
          <p:cNvPr id="18" name="Oval 17"/>
          <p:cNvSpPr/>
          <p:nvPr/>
        </p:nvSpPr>
        <p:spPr>
          <a:xfrm>
            <a:off x="5387479" y="2040617"/>
            <a:ext cx="4492553" cy="3049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xmlns="" id="{514EBEAA-572A-41B1-AA04-666A5C0121D7}"/>
              </a:ext>
            </a:extLst>
          </p:cNvPr>
          <p:cNvSpPr txBox="1"/>
          <p:nvPr/>
        </p:nvSpPr>
        <p:spPr>
          <a:xfrm>
            <a:off x="7918162" y="3894608"/>
            <a:ext cx="1735403" cy="369332"/>
          </a:xfrm>
          <a:prstGeom prst="rect">
            <a:avLst/>
          </a:prstGeom>
          <a:noFill/>
        </p:spPr>
        <p:txBody>
          <a:bodyPr wrap="square" rtlCol="0">
            <a:spAutoFit/>
          </a:bodyPr>
          <a:lstStyle/>
          <a:p>
            <a:r>
              <a:rPr lang="en-SG" dirty="0" err="1"/>
              <a:t>ToR</a:t>
            </a:r>
            <a:r>
              <a:rPr lang="en-SG" dirty="0"/>
              <a:t> Switch</a:t>
            </a:r>
          </a:p>
        </p:txBody>
      </p:sp>
      <p:pic>
        <p:nvPicPr>
          <p:cNvPr id="3" name="PPTIndicator201903291104401211"/>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0668000" y="0"/>
            <a:ext cx="1524000" cy="1066800"/>
          </a:xfrm>
          <a:prstGeom prst="rect">
            <a:avLst/>
          </a:prstGeom>
        </p:spPr>
      </p:pic>
    </p:spTree>
    <p:extLst>
      <p:ext uri="{BB962C8B-B14F-4D97-AF65-F5344CB8AC3E}">
        <p14:creationId xmlns:p14="http://schemas.microsoft.com/office/powerpoint/2010/main" val="170435182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0" presetClass="exit" presetSubtype="0" fill="hold" nodeType="with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6"/>
                                        </p:tgtEl>
                                      </p:cBhvr>
                                    </p:animEffect>
                                    <p:set>
                                      <p:cBhvr>
                                        <p:cTn id="65" dur="1" fill="hold">
                                          <p:stCondLst>
                                            <p:cond delay="499"/>
                                          </p:stCondLst>
                                        </p:cTn>
                                        <p:tgtEl>
                                          <p:spTgt spid="36"/>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42" presetClass="path" presetSubtype="0" fill="hold" nodeType="withEffect">
                                  <p:stCondLst>
                                    <p:cond delay="0"/>
                                  </p:stCondLst>
                                  <p:childTnLst>
                                    <p:animMotion origin="layout" path="M 0 0 C -0.1878906 -0.1570117 -0.1878906 -0.1570117 -0.3757813 -0.3140235 E" pathEditMode="relative" ptsTypes="">
                                      <p:cBhvr>
                                        <p:cTn id="70" dur="500" fill="hold"/>
                                        <p:tgtEl>
                                          <p:spTgt spid="7"/>
                                        </p:tgtEl>
                                        <p:attrNameLst>
                                          <p:attrName>ppt_x</p:attrName>
                                          <p:attrName>ppt_y</p:attrName>
                                        </p:attrNameLst>
                                      </p:cBhvr>
                                    </p:animMotion>
                                  </p:childTnLst>
                                </p:cTn>
                              </p:par>
                              <p:par>
                                <p:cTn id="71" presetID="42" presetClass="path" presetSubtype="0" fill="hold" nodeType="withEffect">
                                  <p:stCondLst>
                                    <p:cond delay="0"/>
                                  </p:stCondLst>
                                  <p:childTnLst>
                                    <p:animMotion origin="layout" path="M 0 0 C 0.05664063 0.06944446 0.05664063 0.06944446 0.1132813 0.1388889 E" pathEditMode="relative" ptsTypes="">
                                      <p:cBhvr>
                                        <p:cTn id="72" dur="500" fill="hold"/>
                                        <p:tgtEl>
                                          <p:spTgt spid="11"/>
                                        </p:tgtEl>
                                        <p:attrNameLst>
                                          <p:attrName>ppt_x</p:attrName>
                                          <p:attrName>ppt_y</p:attrName>
                                        </p:attrNameLst>
                                      </p:cBhvr>
                                    </p:animMotion>
                                  </p:childTnLst>
                                </p:cTn>
                              </p:par>
                              <p:par>
                                <p:cTn id="73" presetID="42" presetClass="path" presetSubtype="0" fill="hold" grpId="0" nodeType="withEffect">
                                  <p:stCondLst>
                                    <p:cond delay="0"/>
                                  </p:stCondLst>
                                  <p:childTnLst>
                                    <p:animMotion origin="layout" path="M 0 0 C 0.05664063 0.06944445 0.05664063 0.06944445 0.1132813 0.1388889 E" pathEditMode="relative" ptsTypes="">
                                      <p:cBhvr>
                                        <p:cTn id="74" dur="500" fill="hold"/>
                                        <p:tgtEl>
                                          <p:spTgt spid="37"/>
                                        </p:tgtEl>
                                        <p:attrNameLst>
                                          <p:attrName>ppt_x</p:attrName>
                                          <p:attrName>ppt_y</p:attrName>
                                        </p:attrNameLst>
                                      </p:cBhvr>
                                    </p:animMotion>
                                  </p:childTnLst>
                                </p:cTn>
                              </p:par>
                              <p:par>
                                <p:cTn id="75" presetID="42" presetClass="path" presetSubtype="0" fill="hold" grpId="0" nodeType="withEffect">
                                  <p:stCondLst>
                                    <p:cond delay="0"/>
                                  </p:stCondLst>
                                  <p:childTnLst>
                                    <p:animMotion origin="layout" path="M 0 0 C -0.2011486 -0.1554828 -0.2011486 -0.1554828 -0.4022972 -0.3109657 E" pathEditMode="relative" ptsTypes="">
                                      <p:cBhvr>
                                        <p:cTn id="76" dur="5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animBg="1"/>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name="PPSlideEnd_201903291104401101_c147ac3">
    <p:spTree>
      <p:nvGrpSpPr>
        <p:cNvPr id="1" name=""/>
        <p:cNvGrpSpPr/>
        <p:nvPr/>
      </p:nvGrpSpPr>
      <p:grpSpPr>
        <a:xfrm>
          <a:off x="0" y="0"/>
          <a:ext cx="0" cy="0"/>
          <a:chOff x="0" y="0"/>
          <a:chExt cx="0" cy="0"/>
        </a:xfrm>
      </p:grpSpPr>
      <p:cxnSp>
        <p:nvCxnSpPr>
          <p:cNvPr id="43" name="Straight Connector 42"/>
          <p:cNvCxnSpPr/>
          <p:nvPr/>
        </p:nvCxnSpPr>
        <p:spPr>
          <a:xfrm>
            <a:off x="4270184" y="1892650"/>
            <a:ext cx="1" cy="4176062"/>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Switch-to-Switch Request Response</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34</a:t>
            </a:fld>
            <a:endParaRPr lang="en-SG"/>
          </a:p>
        </p:txBody>
      </p:sp>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283010" y="1845351"/>
            <a:ext cx="3470811" cy="856099"/>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7245660" y="3183483"/>
            <a:ext cx="3470811" cy="856099"/>
          </a:xfrm>
          <a:prstGeom prst="rect">
            <a:avLst/>
          </a:prstGeom>
        </p:spPr>
      </p:pic>
      <p:sp>
        <p:nvSpPr>
          <p:cNvPr id="37" name="TextBox 36">
            <a:extLst>
              <a:ext uri="{FF2B5EF4-FFF2-40B4-BE49-F238E27FC236}">
                <a16:creationId xmlns:a16="http://schemas.microsoft.com/office/drawing/2014/main" xmlns="" id="{514EBEAA-572A-41B1-AA04-666A5C0121D7}"/>
              </a:ext>
            </a:extLst>
          </p:cNvPr>
          <p:cNvSpPr txBox="1"/>
          <p:nvPr/>
        </p:nvSpPr>
        <p:spPr>
          <a:xfrm>
            <a:off x="9255036" y="3133136"/>
            <a:ext cx="1735403" cy="369332"/>
          </a:xfrm>
          <a:prstGeom prst="rect">
            <a:avLst/>
          </a:prstGeom>
          <a:noFill/>
        </p:spPr>
        <p:txBody>
          <a:bodyPr wrap="square" rtlCol="0">
            <a:spAutoFit/>
          </a:bodyPr>
          <a:lstStyle/>
          <a:p>
            <a:r>
              <a:rPr lang="en-SG" dirty="0"/>
              <a:t>Master Switch</a:t>
            </a:r>
          </a:p>
        </p:txBody>
      </p:sp>
      <p:sp>
        <p:nvSpPr>
          <p:cNvPr id="30" name="TextBox 29">
            <a:extLst>
              <a:ext uri="{FF2B5EF4-FFF2-40B4-BE49-F238E27FC236}">
                <a16:creationId xmlns:a16="http://schemas.microsoft.com/office/drawing/2014/main" xmlns="" id="{514EBEAA-572A-41B1-AA04-666A5C0121D7}"/>
              </a:ext>
            </a:extLst>
          </p:cNvPr>
          <p:cNvSpPr txBox="1"/>
          <p:nvPr/>
        </p:nvSpPr>
        <p:spPr>
          <a:xfrm>
            <a:off x="3013354" y="1762005"/>
            <a:ext cx="1735403" cy="369332"/>
          </a:xfrm>
          <a:prstGeom prst="rect">
            <a:avLst/>
          </a:prstGeom>
          <a:noFill/>
        </p:spPr>
        <p:txBody>
          <a:bodyPr wrap="square" rtlCol="0">
            <a:spAutoFit/>
          </a:bodyPr>
          <a:lstStyle/>
          <a:p>
            <a:r>
              <a:rPr lang="en-SG" dirty="0" err="1"/>
              <a:t>ToR</a:t>
            </a:r>
            <a:r>
              <a:rPr lang="en-SG" dirty="0"/>
              <a:t> Switch</a:t>
            </a:r>
          </a:p>
        </p:txBody>
      </p:sp>
      <p:cxnSp>
        <p:nvCxnSpPr>
          <p:cNvPr id="10" name="Straight Arrow Connector 9"/>
          <p:cNvCxnSpPr/>
          <p:nvPr/>
        </p:nvCxnSpPr>
        <p:spPr>
          <a:xfrm>
            <a:off x="4248150" y="2286000"/>
            <a:ext cx="3486150" cy="12858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rot="1156065">
            <a:off x="4970724" y="2595532"/>
            <a:ext cx="2250552" cy="369332"/>
          </a:xfrm>
          <a:prstGeom prst="rect">
            <a:avLst/>
          </a:prstGeom>
          <a:noFill/>
        </p:spPr>
        <p:txBody>
          <a:bodyPr wrap="none" rtlCol="0">
            <a:spAutoFit/>
          </a:bodyPr>
          <a:lstStyle/>
          <a:p>
            <a:r>
              <a:rPr lang="en-US" dirty="0"/>
              <a:t>Initiate DPTP Request</a:t>
            </a:r>
          </a:p>
        </p:txBody>
      </p:sp>
      <p:sp>
        <p:nvSpPr>
          <p:cNvPr id="33" name="TextBox 32"/>
          <p:cNvSpPr txBox="1"/>
          <p:nvPr/>
        </p:nvSpPr>
        <p:spPr>
          <a:xfrm>
            <a:off x="10219811" y="3426866"/>
            <a:ext cx="1603772" cy="369332"/>
          </a:xfrm>
          <a:prstGeom prst="rect">
            <a:avLst/>
          </a:prstGeom>
          <a:noFill/>
        </p:spPr>
        <p:txBody>
          <a:bodyPr wrap="none" rtlCol="0">
            <a:spAutoFit/>
          </a:bodyPr>
          <a:lstStyle/>
          <a:p>
            <a:r>
              <a:rPr lang="en-SG" b="1" i="1" dirty="0"/>
              <a:t>Calculate </a:t>
            </a:r>
            <a:r>
              <a:rPr lang="en-SG" b="1" i="1" dirty="0" err="1"/>
              <a:t>T</a:t>
            </a:r>
            <a:r>
              <a:rPr lang="en-SG" b="1" i="1" baseline="-25000" dirty="0" err="1"/>
              <a:t>Now</a:t>
            </a:r>
            <a:r>
              <a:rPr lang="en-SG" b="1" i="1" baseline="-25000" dirty="0"/>
              <a:t>  </a:t>
            </a:r>
            <a:endParaRPr lang="en-US" b="1" dirty="0"/>
          </a:p>
        </p:txBody>
      </p:sp>
      <p:pic>
        <p:nvPicPr>
          <p:cNvPr id="34"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283010" y="5016373"/>
            <a:ext cx="3470811" cy="856099"/>
          </a:xfrm>
          <a:prstGeom prst="rect">
            <a:avLst/>
          </a:prstGeom>
        </p:spPr>
      </p:pic>
      <p:sp>
        <p:nvSpPr>
          <p:cNvPr id="35" name="TextBox 34">
            <a:extLst>
              <a:ext uri="{FF2B5EF4-FFF2-40B4-BE49-F238E27FC236}">
                <a16:creationId xmlns:a16="http://schemas.microsoft.com/office/drawing/2014/main" xmlns="" id="{514EBEAA-572A-41B1-AA04-666A5C0121D7}"/>
              </a:ext>
            </a:extLst>
          </p:cNvPr>
          <p:cNvSpPr txBox="1"/>
          <p:nvPr/>
        </p:nvSpPr>
        <p:spPr>
          <a:xfrm>
            <a:off x="3082400" y="4889986"/>
            <a:ext cx="1735403" cy="369332"/>
          </a:xfrm>
          <a:prstGeom prst="rect">
            <a:avLst/>
          </a:prstGeom>
          <a:noFill/>
        </p:spPr>
        <p:txBody>
          <a:bodyPr wrap="square" rtlCol="0">
            <a:spAutoFit/>
          </a:bodyPr>
          <a:lstStyle/>
          <a:p>
            <a:r>
              <a:rPr lang="en-SG" dirty="0" err="1"/>
              <a:t>ToR</a:t>
            </a:r>
            <a:r>
              <a:rPr lang="en-SG" dirty="0"/>
              <a:t> Switch</a:t>
            </a:r>
          </a:p>
        </p:txBody>
      </p:sp>
      <p:cxnSp>
        <p:nvCxnSpPr>
          <p:cNvPr id="38" name="Straight Arrow Connector 37"/>
          <p:cNvCxnSpPr/>
          <p:nvPr/>
        </p:nvCxnSpPr>
        <p:spPr>
          <a:xfrm flipH="1">
            <a:off x="4248150" y="3707163"/>
            <a:ext cx="3470811" cy="17361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rot="19985951">
            <a:off x="5167191" y="4007003"/>
            <a:ext cx="1243995" cy="646331"/>
          </a:xfrm>
          <a:prstGeom prst="rect">
            <a:avLst/>
          </a:prstGeom>
          <a:noFill/>
        </p:spPr>
        <p:txBody>
          <a:bodyPr wrap="none" rtlCol="0">
            <a:spAutoFit/>
          </a:bodyPr>
          <a:lstStyle/>
          <a:p>
            <a:r>
              <a:rPr lang="en-US" dirty="0"/>
              <a:t>DPTP Reply</a:t>
            </a:r>
          </a:p>
          <a:p>
            <a:endParaRPr lang="en-US" dirty="0"/>
          </a:p>
        </p:txBody>
      </p:sp>
      <p:sp>
        <p:nvSpPr>
          <p:cNvPr id="31" name="Rectangle 30"/>
          <p:cNvSpPr/>
          <p:nvPr/>
        </p:nvSpPr>
        <p:spPr>
          <a:xfrm rot="19952532">
            <a:off x="4462986" y="4219783"/>
            <a:ext cx="2857129" cy="369332"/>
          </a:xfrm>
          <a:prstGeom prst="rect">
            <a:avLst/>
          </a:prstGeom>
        </p:spPr>
        <p:txBody>
          <a:bodyPr wrap="none">
            <a:spAutoFit/>
          </a:bodyPr>
          <a:lstStyle/>
          <a:p>
            <a:r>
              <a:rPr lang="en-SG" b="1" dirty="0"/>
              <a:t>{</a:t>
            </a:r>
            <a:r>
              <a:rPr lang="en-SG" b="1" dirty="0" err="1"/>
              <a:t>T</a:t>
            </a:r>
            <a:r>
              <a:rPr lang="en-SG" b="1" baseline="-25000" dirty="0" err="1"/>
              <a:t>Now</a:t>
            </a:r>
            <a:r>
              <a:rPr lang="en-SG" b="1" dirty="0"/>
              <a:t>, Egress Time, Rx Time}</a:t>
            </a:r>
          </a:p>
        </p:txBody>
      </p:sp>
      <p:sp>
        <p:nvSpPr>
          <p:cNvPr id="40" name="TextBox 20">
            <a:extLst>
              <a:ext uri="{FF2B5EF4-FFF2-40B4-BE49-F238E27FC236}">
                <a16:creationId xmlns:a16="http://schemas.microsoft.com/office/drawing/2014/main" xmlns="" id="{584E59A8-5A75-4AD5-BF9B-C326567ABBD2}"/>
              </a:ext>
            </a:extLst>
          </p:cNvPr>
          <p:cNvSpPr txBox="1"/>
          <p:nvPr/>
        </p:nvSpPr>
        <p:spPr>
          <a:xfrm flipH="1">
            <a:off x="1268214" y="5717043"/>
            <a:ext cx="6785115" cy="769441"/>
          </a:xfrm>
          <a:prstGeom prst="rect">
            <a:avLst/>
          </a:prstGeom>
          <a:noFill/>
        </p:spPr>
        <p:txBody>
          <a:bodyPr wrap="square" rtlCol="0">
            <a:spAutoFit/>
          </a:bodyPr>
          <a:lstStyle/>
          <a:p>
            <a:r>
              <a:rPr lang="en-SG" sz="2000" dirty="0"/>
              <a:t>Reference Adjustment</a:t>
            </a:r>
          </a:p>
          <a:p>
            <a:r>
              <a:rPr lang="en-SG" sz="2400" b="1" dirty="0" err="1"/>
              <a:t>T</a:t>
            </a:r>
            <a:r>
              <a:rPr lang="en-SG" sz="2400" b="1" baseline="-25000" dirty="0" err="1"/>
              <a:t>Ref</a:t>
            </a:r>
            <a:r>
              <a:rPr lang="en-SG" sz="2400" b="1" baseline="-25000" dirty="0"/>
              <a:t> </a:t>
            </a:r>
            <a:r>
              <a:rPr lang="en-SG" sz="2400" b="1" dirty="0"/>
              <a:t>= </a:t>
            </a:r>
            <a:r>
              <a:rPr lang="en-SG" sz="2400" b="1" dirty="0" err="1"/>
              <a:t>T</a:t>
            </a:r>
            <a:r>
              <a:rPr lang="en-SG" sz="2400" b="1" baseline="-25000" dirty="0" err="1"/>
              <a:t>Now</a:t>
            </a:r>
            <a:r>
              <a:rPr lang="en-SG" sz="2400" b="1" dirty="0"/>
              <a:t> + </a:t>
            </a:r>
            <a:r>
              <a:rPr lang="en-SG" sz="2000" b="1" dirty="0" err="1"/>
              <a:t>RespDelay</a:t>
            </a:r>
            <a:r>
              <a:rPr lang="en-SG" sz="2000" b="1" dirty="0"/>
              <a:t> (Calculated using individual Delays)</a:t>
            </a:r>
            <a:endParaRPr lang="en-SG" sz="2400" b="1" dirty="0"/>
          </a:p>
        </p:txBody>
      </p:sp>
      <p:cxnSp>
        <p:nvCxnSpPr>
          <p:cNvPr id="47" name="Straight Arrow Connector 46"/>
          <p:cNvCxnSpPr/>
          <p:nvPr/>
        </p:nvCxnSpPr>
        <p:spPr>
          <a:xfrm flipH="1">
            <a:off x="4267700" y="3845577"/>
            <a:ext cx="3609475" cy="18597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0" name="TextBox 49"/>
          <p:cNvSpPr txBox="1"/>
          <p:nvPr/>
        </p:nvSpPr>
        <p:spPr>
          <a:xfrm rot="19985951">
            <a:off x="5795680" y="4718074"/>
            <a:ext cx="1115177" cy="923330"/>
          </a:xfrm>
          <a:prstGeom prst="rect">
            <a:avLst/>
          </a:prstGeom>
          <a:noFill/>
        </p:spPr>
        <p:txBody>
          <a:bodyPr wrap="none" rtlCol="0">
            <a:spAutoFit/>
          </a:bodyPr>
          <a:lstStyle/>
          <a:p>
            <a:r>
              <a:rPr lang="en-US" dirty="0"/>
              <a:t>Follow-up</a:t>
            </a:r>
          </a:p>
          <a:p>
            <a:r>
              <a:rPr lang="en-US" b="1" dirty="0"/>
              <a:t>{</a:t>
            </a:r>
            <a:r>
              <a:rPr lang="en-US" b="1" dirty="0" err="1"/>
              <a:t>Tx</a:t>
            </a:r>
            <a:r>
              <a:rPr lang="en-US" b="1" dirty="0"/>
              <a:t> Time}</a:t>
            </a:r>
          </a:p>
          <a:p>
            <a:endParaRPr lang="en-US" dirty="0"/>
          </a:p>
        </p:txBody>
      </p:sp>
    </p:spTree>
    <p:extLst>
      <p:ext uri="{BB962C8B-B14F-4D97-AF65-F5344CB8AC3E}">
        <p14:creationId xmlns:p14="http://schemas.microsoft.com/office/powerpoint/2010/main" val="8245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right)">
                                      <p:cBhvr>
                                        <p:cTn id="19" dur="500"/>
                                        <p:tgtEl>
                                          <p:spTgt spid="38"/>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right)">
                                      <p:cBhvr>
                                        <p:cTn id="35" dur="500"/>
                                        <p:tgtEl>
                                          <p:spTgt spid="47"/>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1" grpId="0"/>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name="PPSlideStart_201903291327180653_aa21433">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C2DC45CC-03C7-4B90-8B62-4B8A76939F48}"/>
              </a:ext>
            </a:extLst>
          </p:cNvPr>
          <p:cNvCxnSpPr>
            <a:cxnSpLocks/>
          </p:cNvCxnSpPr>
          <p:nvPr/>
        </p:nvCxnSpPr>
        <p:spPr>
          <a:xfrm flipH="1">
            <a:off x="7599938" y="1725547"/>
            <a:ext cx="999776" cy="7251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07E2AB5-490D-46FC-B822-7DBC480D5332}"/>
              </a:ext>
            </a:extLst>
          </p:cNvPr>
          <p:cNvCxnSpPr>
            <a:cxnSpLocks/>
          </p:cNvCxnSpPr>
          <p:nvPr/>
        </p:nvCxnSpPr>
        <p:spPr>
          <a:xfrm flipH="1">
            <a:off x="4849777" y="2674340"/>
            <a:ext cx="156628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xmlns="" id="{77450C62-CE7E-43AE-B663-BEAB127553AB}"/>
              </a:ext>
            </a:extLst>
          </p:cNvPr>
          <p:cNvCxnSpPr>
            <a:cxnSpLocks/>
          </p:cNvCxnSpPr>
          <p:nvPr/>
        </p:nvCxnSpPr>
        <p:spPr>
          <a:xfrm flipH="1">
            <a:off x="3631327" y="2906569"/>
            <a:ext cx="3968612" cy="135337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2D49AA64-690E-4434-9189-5BBBB447C69C}"/>
              </a:ext>
            </a:extLst>
          </p:cNvPr>
          <p:cNvCxnSpPr>
            <a:cxnSpLocks/>
          </p:cNvCxnSpPr>
          <p:nvPr/>
        </p:nvCxnSpPr>
        <p:spPr>
          <a:xfrm flipH="1">
            <a:off x="4778689" y="4492171"/>
            <a:ext cx="1566288" cy="0"/>
          </a:xfrm>
          <a:prstGeom prst="line">
            <a:avLst/>
          </a:prstGeom>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Design</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35</a:t>
            </a:fld>
            <a:endParaRPr lang="en-SG"/>
          </a:p>
        </p:txBody>
      </p:sp>
      <p:pic>
        <p:nvPicPr>
          <p:cNvPr id="5" name="Graphic 4">
            <a:extLst>
              <a:ext uri="{FF2B5EF4-FFF2-40B4-BE49-F238E27FC236}">
                <a16:creationId xmlns:a16="http://schemas.microsoft.com/office/drawing/2014/main" xmlns="" id="{E6A28785-2D96-4B7F-B67A-BF947357B88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2" y="2246291"/>
            <a:ext cx="3470811" cy="856099"/>
          </a:xfrm>
          <a:prstGeom prst="rect">
            <a:avLst/>
          </a:prstGeom>
        </p:spPr>
      </p:pic>
      <p:pic>
        <p:nvPicPr>
          <p:cNvPr id="6" name="Graphic 5">
            <a:extLst>
              <a:ext uri="{FF2B5EF4-FFF2-40B4-BE49-F238E27FC236}">
                <a16:creationId xmlns:a16="http://schemas.microsoft.com/office/drawing/2014/main" xmlns="" id="{9857C857-2C43-4B1D-8208-6033C970F6B9}"/>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3" y="3998925"/>
            <a:ext cx="3470811" cy="856099"/>
          </a:xfrm>
          <a:prstGeom prst="rect">
            <a:avLst/>
          </a:prstGeom>
        </p:spPr>
      </p:pic>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3998924"/>
            <a:ext cx="3470811" cy="856099"/>
          </a:xfrm>
          <a:prstGeom prst="rect">
            <a:avLst/>
          </a:prstGeom>
        </p:spPr>
      </p:pic>
      <p:pic>
        <p:nvPicPr>
          <p:cNvPr id="8" name="Picture 7">
            <a:extLst>
              <a:ext uri="{FF2B5EF4-FFF2-40B4-BE49-F238E27FC236}">
                <a16:creationId xmlns:a16="http://schemas.microsoft.com/office/drawing/2014/main" xmlns="" id="{AF84945B-592E-4C06-98F6-D36F73B74761}"/>
              </a:ext>
            </a:extLst>
          </p:cNvPr>
          <p:cNvPicPr>
            <a:picLocks noChangeAspect="1"/>
          </p:cNvPicPr>
          <p:nvPr/>
        </p:nvPicPr>
        <p:blipFill rotWithShape="1">
          <a:blip r:embed="rId5"/>
          <a:srcRect l="1" r="66064" b="58898"/>
          <a:stretch/>
        </p:blipFill>
        <p:spPr>
          <a:xfrm>
            <a:off x="2483970" y="5838677"/>
            <a:ext cx="2294719" cy="776120"/>
          </a:xfrm>
          <a:prstGeom prst="rect">
            <a:avLst/>
          </a:prstGeom>
        </p:spPr>
      </p:pic>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5"/>
          <a:srcRect l="1" r="66064" b="58898"/>
          <a:stretch/>
        </p:blipFill>
        <p:spPr>
          <a:xfrm>
            <a:off x="6481884" y="5838677"/>
            <a:ext cx="2294719" cy="776120"/>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2230983"/>
            <a:ext cx="3470811" cy="856099"/>
          </a:xfrm>
          <a:prstGeom prst="rect">
            <a:avLst/>
          </a:prstGeom>
        </p:spPr>
      </p:pic>
      <p:cxnSp>
        <p:nvCxnSpPr>
          <p:cNvPr id="13" name="Straight Connector 12">
            <a:extLst>
              <a:ext uri="{FF2B5EF4-FFF2-40B4-BE49-F238E27FC236}">
                <a16:creationId xmlns:a16="http://schemas.microsoft.com/office/drawing/2014/main" xmlns="" id="{C5070B7A-FF02-4582-B7A3-9EF00D3C9509}"/>
              </a:ext>
            </a:extLst>
          </p:cNvPr>
          <p:cNvCxnSpPr/>
          <p:nvPr/>
        </p:nvCxnSpPr>
        <p:spPr>
          <a:xfrm>
            <a:off x="3631329" y="2946400"/>
            <a:ext cx="4003185" cy="1313543"/>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xmlns="" id="{A76E0FC7-11D6-4775-A946-CEDDC0FA0769}"/>
              </a:ext>
            </a:extLst>
          </p:cNvPr>
          <p:cNvCxnSpPr>
            <a:cxnSpLocks/>
          </p:cNvCxnSpPr>
          <p:nvPr/>
        </p:nvCxnSpPr>
        <p:spPr>
          <a:xfrm>
            <a:off x="3631327" y="3006106"/>
            <a:ext cx="0" cy="119413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xmlns="" id="{053332F8-7A64-4268-A4DC-23090DB6BD98}"/>
              </a:ext>
            </a:extLst>
          </p:cNvPr>
          <p:cNvCxnSpPr>
            <a:cxnSpLocks/>
          </p:cNvCxnSpPr>
          <p:nvPr/>
        </p:nvCxnSpPr>
        <p:spPr>
          <a:xfrm>
            <a:off x="7599939" y="2946399"/>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CFF74DC5-9539-44FF-945F-1535BB69D1BB}"/>
              </a:ext>
            </a:extLst>
          </p:cNvPr>
          <p:cNvCxnSpPr>
            <a:cxnSpLocks/>
          </p:cNvCxnSpPr>
          <p:nvPr/>
        </p:nvCxnSpPr>
        <p:spPr>
          <a:xfrm>
            <a:off x="3631327" y="4695372"/>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xmlns="" id="{3DAA9336-A010-47E0-9197-AB7C3AF0A2A9}"/>
              </a:ext>
            </a:extLst>
          </p:cNvPr>
          <p:cNvCxnSpPr>
            <a:cxnSpLocks/>
          </p:cNvCxnSpPr>
          <p:nvPr/>
        </p:nvCxnSpPr>
        <p:spPr>
          <a:xfrm>
            <a:off x="7634514" y="4695371"/>
            <a:ext cx="0" cy="131354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m3d="http://schemas.microsoft.com/office/drawing/2017/model3d" xmlns="" Requires="am3d">
          <p:graphicFrame>
            <p:nvGraphicFramePr>
              <p:cNvPr id="19" name="3D Model 18" descr="Office Clock">
                <a:extLst>
                  <a:ext uri="{FF2B5EF4-FFF2-40B4-BE49-F238E27FC236}">
                    <a16:creationId xmlns:a16="http://schemas.microsoft.com/office/drawing/2014/main" id="{9155D7A6-4128-4242-9EB0-8430BEACA0ED}"/>
                  </a:ext>
                </a:extLst>
              </p:cNvPr>
              <p:cNvGraphicFramePr>
                <a:graphicFrameLocks noChangeAspect="1"/>
              </p:cNvGraphicFramePr>
              <p:nvPr>
                <p:extLst>
                  <p:ext uri="{D42A27DB-BD31-4B8C-83A1-F6EECF244321}">
                    <p14:modId xmlns:p14="http://schemas.microsoft.com/office/powerpoint/2010/main" val="2561089823"/>
                  </p:ext>
                </p:extLst>
              </p:nvPr>
            </p:nvGraphicFramePr>
            <p:xfrm>
              <a:off x="8465436" y="1027206"/>
              <a:ext cx="1066841" cy="1066841"/>
            </p:xfrm>
            <a:graphic>
              <a:graphicData uri="http://schemas.microsoft.com/office/drawing/2017/model3d">
                <am3d:model3d r:embed="rId6">
                  <am3d:spPr>
                    <a:xfrm>
                      <a:off x="0" y="0"/>
                      <a:ext cx="1066841" cy="1066841"/>
                    </a:xfrm>
                    <a:prstGeom prst="rect">
                      <a:avLst/>
                    </a:prstGeom>
                  </am3d:spPr>
                  <am3d:camera>
                    <am3d:pos x="0" y="0" z="66748509"/>
                    <am3d:up dx="0" dy="36000000" dz="0"/>
                    <am3d:lookAt x="0" y="0" z="0"/>
                    <am3d:perspective fov="2700000"/>
                  </am3d:camera>
                  <am3d:trans>
                    <am3d:meterPerModelUnit n="10240046" d="1000000"/>
                    <am3d:preTrans dx="5" dy="-17999694" dz="-2114943"/>
                    <am3d:scale>
                      <am3d:sx n="1000000" d="1000000"/>
                      <am3d:sy n="1000000" d="1000000"/>
                      <am3d:sz n="1000000" d="1000000"/>
                    </am3d:scale>
                    <am3d:rot/>
                    <am3d:postTrans dx="0" dy="0" dz="0"/>
                  </am3d:trans>
                  <am3d:attrSrcUrl r:id="rId7"/>
                  <am3d:raster rName="Office3DRenderer" rVer="16.0.8326">
                    <am3d:blip r:embed="rId8"/>
                  </am3d:raster>
                  <am3d:objViewport viewportSz="15867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3D Model 18" descr="Office Clock">
                <a:extLst>
                  <a:ext uri="{FF2B5EF4-FFF2-40B4-BE49-F238E27FC236}">
                    <a16:creationId xmlns="" xmlns:a16="http://schemas.microsoft.com/office/drawing/2014/main" xmlns:am3d="http://schemas.microsoft.com/office/drawing/2017/model3d" id="{9155D7A6-4128-4242-9EB0-8430BEACA0ED}"/>
                  </a:ext>
                </a:extLst>
              </p:cNvPr>
              <p:cNvPicPr>
                <a:picLocks noGrp="1" noRot="1" noChangeAspect="1" noMove="1" noResize="1" noEditPoints="1" noAdjustHandles="1" noChangeArrowheads="1" noChangeShapeType="1" noCrop="1"/>
              </p:cNvPicPr>
              <p:nvPr/>
            </p:nvPicPr>
            <p:blipFill>
              <a:blip r:embed="rId9"/>
              <a:stretch>
                <a:fillRect/>
              </a:stretch>
            </p:blipFill>
            <p:spPr>
              <a:xfrm>
                <a:off x="8465436" y="1027206"/>
                <a:ext cx="1066841" cy="1066841"/>
              </a:xfrm>
              <a:prstGeom prst="rect">
                <a:avLst/>
              </a:prstGeom>
            </p:spPr>
          </p:pic>
        </mc:Fallback>
      </mc:AlternateContent>
      <p:cxnSp>
        <p:nvCxnSpPr>
          <p:cNvPr id="23" name="Straight Arrow Connector 22">
            <a:extLst>
              <a:ext uri="{FF2B5EF4-FFF2-40B4-BE49-F238E27FC236}">
                <a16:creationId xmlns:a16="http://schemas.microsoft.com/office/drawing/2014/main" xmlns="" id="{F2B7FDF1-1C33-44EB-A808-5D037ECD78BD}"/>
              </a:ext>
            </a:extLst>
          </p:cNvPr>
          <p:cNvCxnSpPr>
            <a:cxnSpLocks/>
          </p:cNvCxnSpPr>
          <p:nvPr/>
        </p:nvCxnSpPr>
        <p:spPr>
          <a:xfrm flipH="1" flipV="1">
            <a:off x="4849778" y="2674340"/>
            <a:ext cx="1545623" cy="85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DD95FB4-2D14-497C-BDCF-8F0D46D5235D}"/>
              </a:ext>
            </a:extLst>
          </p:cNvPr>
          <p:cNvCxnSpPr>
            <a:cxnSpLocks/>
          </p:cNvCxnSpPr>
          <p:nvPr/>
        </p:nvCxnSpPr>
        <p:spPr>
          <a:xfrm>
            <a:off x="7599938" y="2906570"/>
            <a:ext cx="0" cy="1393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686E2E60-36EE-45D4-90DC-6F79FFB05437}"/>
              </a:ext>
            </a:extLst>
          </p:cNvPr>
          <p:cNvCxnSpPr>
            <a:cxnSpLocks/>
          </p:cNvCxnSpPr>
          <p:nvPr/>
        </p:nvCxnSpPr>
        <p:spPr>
          <a:xfrm flipH="1">
            <a:off x="3631327" y="2906570"/>
            <a:ext cx="3968612" cy="13533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73C87EB-26CD-4DA4-8F55-16152EE3DE96}"/>
              </a:ext>
            </a:extLst>
          </p:cNvPr>
          <p:cNvCxnSpPr>
            <a:cxnSpLocks/>
          </p:cNvCxnSpPr>
          <p:nvPr/>
        </p:nvCxnSpPr>
        <p:spPr>
          <a:xfrm flipH="1">
            <a:off x="7634513" y="4695372"/>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0AD0F5C-4128-42CA-8C10-7A5E44C61BE6}"/>
              </a:ext>
            </a:extLst>
          </p:cNvPr>
          <p:cNvCxnSpPr>
            <a:cxnSpLocks/>
          </p:cNvCxnSpPr>
          <p:nvPr/>
        </p:nvCxnSpPr>
        <p:spPr>
          <a:xfrm flipH="1">
            <a:off x="3635204" y="4695371"/>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514EBEAA-572A-41B1-AA04-666A5C0121D7}"/>
              </a:ext>
            </a:extLst>
          </p:cNvPr>
          <p:cNvSpPr txBox="1"/>
          <p:nvPr/>
        </p:nvSpPr>
        <p:spPr>
          <a:xfrm>
            <a:off x="7873911" y="2180636"/>
            <a:ext cx="1735403" cy="369332"/>
          </a:xfrm>
          <a:prstGeom prst="rect">
            <a:avLst/>
          </a:prstGeom>
          <a:noFill/>
        </p:spPr>
        <p:txBody>
          <a:bodyPr wrap="square" rtlCol="0">
            <a:spAutoFit/>
          </a:bodyPr>
          <a:lstStyle/>
          <a:p>
            <a:r>
              <a:rPr lang="en-SG" dirty="0"/>
              <a:t>Master Switch</a:t>
            </a:r>
          </a:p>
        </p:txBody>
      </p:sp>
      <p:sp>
        <p:nvSpPr>
          <p:cNvPr id="18" name="Oval 17"/>
          <p:cNvSpPr/>
          <p:nvPr/>
        </p:nvSpPr>
        <p:spPr>
          <a:xfrm>
            <a:off x="5495487" y="2040818"/>
            <a:ext cx="4492553" cy="3049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xmlns="" id="{514EBEAA-572A-41B1-AA04-666A5C0121D7}"/>
              </a:ext>
            </a:extLst>
          </p:cNvPr>
          <p:cNvSpPr txBox="1"/>
          <p:nvPr/>
        </p:nvSpPr>
        <p:spPr>
          <a:xfrm>
            <a:off x="7918162" y="3894608"/>
            <a:ext cx="1735403" cy="369332"/>
          </a:xfrm>
          <a:prstGeom prst="rect">
            <a:avLst/>
          </a:prstGeom>
          <a:noFill/>
        </p:spPr>
        <p:txBody>
          <a:bodyPr wrap="square" rtlCol="0">
            <a:spAutoFit/>
          </a:bodyPr>
          <a:lstStyle/>
          <a:p>
            <a:r>
              <a:rPr lang="en-SG" dirty="0" err="1"/>
              <a:t>ToR</a:t>
            </a:r>
            <a:r>
              <a:rPr lang="en-SG" dirty="0"/>
              <a:t> Switch</a:t>
            </a:r>
          </a:p>
        </p:txBody>
      </p:sp>
      <p:sp>
        <p:nvSpPr>
          <p:cNvPr id="31" name="TextBox 30">
            <a:extLst>
              <a:ext uri="{FF2B5EF4-FFF2-40B4-BE49-F238E27FC236}">
                <a16:creationId xmlns:a16="http://schemas.microsoft.com/office/drawing/2014/main" xmlns="" id="{514EBEAA-572A-41B1-AA04-666A5C0121D7}"/>
              </a:ext>
            </a:extLst>
          </p:cNvPr>
          <p:cNvSpPr txBox="1"/>
          <p:nvPr/>
        </p:nvSpPr>
        <p:spPr>
          <a:xfrm>
            <a:off x="7918162" y="5582199"/>
            <a:ext cx="1735403" cy="369332"/>
          </a:xfrm>
          <a:prstGeom prst="rect">
            <a:avLst/>
          </a:prstGeom>
          <a:noFill/>
        </p:spPr>
        <p:txBody>
          <a:bodyPr wrap="square" rtlCol="0">
            <a:spAutoFit/>
          </a:bodyPr>
          <a:lstStyle/>
          <a:p>
            <a:r>
              <a:rPr lang="en-SG" dirty="0"/>
              <a:t>End-Host</a:t>
            </a:r>
          </a:p>
        </p:txBody>
      </p:sp>
    </p:spTree>
    <p:extLst>
      <p:ext uri="{BB962C8B-B14F-4D97-AF65-F5344CB8AC3E}">
        <p14:creationId xmlns:p14="http://schemas.microsoft.com/office/powerpoint/2010/main" val="18909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95833E-6 2.59259E-6 L -0.00469 0.24004 " pathEditMode="relative" rAng="0" ptsTypes="AA">
                                      <p:cBhvr>
                                        <p:cTn id="6" dur="2000" fill="hold"/>
                                        <p:tgtEl>
                                          <p:spTgt spid="18"/>
                                        </p:tgtEl>
                                        <p:attrNameLst>
                                          <p:attrName>ppt_x</p:attrName>
                                          <p:attrName>ppt_y</p:attrName>
                                        </p:attrNameLst>
                                      </p:cBhvr>
                                      <p:rCtr x="-234" y="1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name="PPSlideAnimated201903291327179423">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C2DC45CC-03C7-4B90-8B62-4B8A76939F48}"/>
              </a:ext>
            </a:extLst>
          </p:cNvPr>
          <p:cNvCxnSpPr>
            <a:cxnSpLocks/>
          </p:cNvCxnSpPr>
          <p:nvPr/>
        </p:nvCxnSpPr>
        <p:spPr>
          <a:xfrm flipH="1">
            <a:off x="7599938" y="1725547"/>
            <a:ext cx="999776" cy="7251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07E2AB5-490D-46FC-B822-7DBC480D5332}"/>
              </a:ext>
            </a:extLst>
          </p:cNvPr>
          <p:cNvCxnSpPr>
            <a:cxnSpLocks/>
          </p:cNvCxnSpPr>
          <p:nvPr/>
        </p:nvCxnSpPr>
        <p:spPr>
          <a:xfrm flipH="1">
            <a:off x="4849777" y="2674340"/>
            <a:ext cx="156628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xmlns="" id="{77450C62-CE7E-43AE-B663-BEAB127553AB}"/>
              </a:ext>
            </a:extLst>
          </p:cNvPr>
          <p:cNvCxnSpPr>
            <a:cxnSpLocks/>
          </p:cNvCxnSpPr>
          <p:nvPr/>
        </p:nvCxnSpPr>
        <p:spPr>
          <a:xfrm flipH="1">
            <a:off x="3631327" y="2906569"/>
            <a:ext cx="3968612" cy="135337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2D49AA64-690E-4434-9189-5BBBB447C69C}"/>
              </a:ext>
            </a:extLst>
          </p:cNvPr>
          <p:cNvCxnSpPr>
            <a:cxnSpLocks/>
          </p:cNvCxnSpPr>
          <p:nvPr/>
        </p:nvCxnSpPr>
        <p:spPr>
          <a:xfrm flipH="1">
            <a:off x="4778689" y="4492171"/>
            <a:ext cx="1566288" cy="0"/>
          </a:xfrm>
          <a:prstGeom prst="line">
            <a:avLst/>
          </a:prstGeom>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Design</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36</a:t>
            </a:fld>
            <a:endParaRPr lang="en-SG"/>
          </a:p>
        </p:txBody>
      </p:sp>
      <p:pic>
        <p:nvPicPr>
          <p:cNvPr id="5" name="Graphic 4">
            <a:extLst>
              <a:ext uri="{FF2B5EF4-FFF2-40B4-BE49-F238E27FC236}">
                <a16:creationId xmlns:a16="http://schemas.microsoft.com/office/drawing/2014/main" xmlns="" id="{E6A28785-2D96-4B7F-B67A-BF947357B88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2" y="2246291"/>
            <a:ext cx="3470811" cy="856099"/>
          </a:xfrm>
          <a:prstGeom prst="rect">
            <a:avLst/>
          </a:prstGeom>
        </p:spPr>
      </p:pic>
      <p:pic>
        <p:nvPicPr>
          <p:cNvPr id="6" name="Graphic 5">
            <a:extLst>
              <a:ext uri="{FF2B5EF4-FFF2-40B4-BE49-F238E27FC236}">
                <a16:creationId xmlns:a16="http://schemas.microsoft.com/office/drawing/2014/main" xmlns="" id="{9857C857-2C43-4B1D-8208-6033C970F6B9}"/>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3" y="3998925"/>
            <a:ext cx="3470811" cy="856099"/>
          </a:xfrm>
          <a:prstGeom prst="rect">
            <a:avLst/>
          </a:prstGeom>
        </p:spPr>
      </p:pic>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3998924"/>
            <a:ext cx="3470811" cy="856099"/>
          </a:xfrm>
          <a:prstGeom prst="rect">
            <a:avLst/>
          </a:prstGeom>
        </p:spPr>
      </p:pic>
      <p:pic>
        <p:nvPicPr>
          <p:cNvPr id="8" name="Picture 7">
            <a:extLst>
              <a:ext uri="{FF2B5EF4-FFF2-40B4-BE49-F238E27FC236}">
                <a16:creationId xmlns:a16="http://schemas.microsoft.com/office/drawing/2014/main" xmlns="" id="{AF84945B-592E-4C06-98F6-D36F73B74761}"/>
              </a:ext>
            </a:extLst>
          </p:cNvPr>
          <p:cNvPicPr>
            <a:picLocks noChangeAspect="1"/>
          </p:cNvPicPr>
          <p:nvPr/>
        </p:nvPicPr>
        <p:blipFill rotWithShape="1">
          <a:blip r:embed="rId5"/>
          <a:srcRect l="1" r="66064" b="58898"/>
          <a:stretch/>
        </p:blipFill>
        <p:spPr>
          <a:xfrm>
            <a:off x="2483970" y="5838677"/>
            <a:ext cx="2294719" cy="776120"/>
          </a:xfrm>
          <a:prstGeom prst="rect">
            <a:avLst/>
          </a:prstGeom>
        </p:spPr>
      </p:pic>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5"/>
          <a:srcRect l="1" r="66064" b="58898"/>
          <a:stretch/>
        </p:blipFill>
        <p:spPr>
          <a:xfrm>
            <a:off x="6481884" y="5838677"/>
            <a:ext cx="2294719" cy="776120"/>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2230983"/>
            <a:ext cx="3470811" cy="856099"/>
          </a:xfrm>
          <a:prstGeom prst="rect">
            <a:avLst/>
          </a:prstGeom>
        </p:spPr>
      </p:pic>
      <p:cxnSp>
        <p:nvCxnSpPr>
          <p:cNvPr id="13" name="Straight Connector 12">
            <a:extLst>
              <a:ext uri="{FF2B5EF4-FFF2-40B4-BE49-F238E27FC236}">
                <a16:creationId xmlns:a16="http://schemas.microsoft.com/office/drawing/2014/main" xmlns="" id="{C5070B7A-FF02-4582-B7A3-9EF00D3C9509}"/>
              </a:ext>
            </a:extLst>
          </p:cNvPr>
          <p:cNvCxnSpPr/>
          <p:nvPr/>
        </p:nvCxnSpPr>
        <p:spPr>
          <a:xfrm>
            <a:off x="3631329" y="2946400"/>
            <a:ext cx="4003185" cy="1313543"/>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xmlns="" id="{A76E0FC7-11D6-4775-A946-CEDDC0FA0769}"/>
              </a:ext>
            </a:extLst>
          </p:cNvPr>
          <p:cNvCxnSpPr>
            <a:cxnSpLocks/>
          </p:cNvCxnSpPr>
          <p:nvPr/>
        </p:nvCxnSpPr>
        <p:spPr>
          <a:xfrm>
            <a:off x="3631327" y="3006106"/>
            <a:ext cx="0" cy="119413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xmlns="" id="{053332F8-7A64-4268-A4DC-23090DB6BD98}"/>
              </a:ext>
            </a:extLst>
          </p:cNvPr>
          <p:cNvCxnSpPr>
            <a:cxnSpLocks/>
          </p:cNvCxnSpPr>
          <p:nvPr/>
        </p:nvCxnSpPr>
        <p:spPr>
          <a:xfrm>
            <a:off x="7599939" y="2946399"/>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CFF74DC5-9539-44FF-945F-1535BB69D1BB}"/>
              </a:ext>
            </a:extLst>
          </p:cNvPr>
          <p:cNvCxnSpPr>
            <a:cxnSpLocks/>
          </p:cNvCxnSpPr>
          <p:nvPr/>
        </p:nvCxnSpPr>
        <p:spPr>
          <a:xfrm>
            <a:off x="3631327" y="4695372"/>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xmlns="" id="{3DAA9336-A010-47E0-9197-AB7C3AF0A2A9}"/>
              </a:ext>
            </a:extLst>
          </p:cNvPr>
          <p:cNvCxnSpPr>
            <a:cxnSpLocks/>
          </p:cNvCxnSpPr>
          <p:nvPr/>
        </p:nvCxnSpPr>
        <p:spPr>
          <a:xfrm>
            <a:off x="7634514" y="4695371"/>
            <a:ext cx="0" cy="1313543"/>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m3d="http://schemas.microsoft.com/office/drawing/2017/model3d" xmlns="" Requires="am3d">
          <p:graphicFrame>
            <p:nvGraphicFramePr>
              <p:cNvPr id="19" name="3D Model 18" descr="Office Clock">
                <a:extLst>
                  <a:ext uri="{FF2B5EF4-FFF2-40B4-BE49-F238E27FC236}">
                    <a16:creationId xmlns:a16="http://schemas.microsoft.com/office/drawing/2014/main" id="{9155D7A6-4128-4242-9EB0-8430BEACA0ED}"/>
                  </a:ext>
                </a:extLst>
              </p:cNvPr>
              <p:cNvGraphicFramePr>
                <a:graphicFrameLocks noChangeAspect="1"/>
              </p:cNvGraphicFramePr>
              <p:nvPr>
                <p:extLst>
                  <p:ext uri="{D42A27DB-BD31-4B8C-83A1-F6EECF244321}">
                    <p14:modId xmlns:p14="http://schemas.microsoft.com/office/powerpoint/2010/main" val="2561089823"/>
                  </p:ext>
                </p:extLst>
              </p:nvPr>
            </p:nvGraphicFramePr>
            <p:xfrm>
              <a:off x="8465436" y="1027206"/>
              <a:ext cx="1066841" cy="1066841"/>
            </p:xfrm>
            <a:graphic>
              <a:graphicData uri="http://schemas.microsoft.com/office/drawing/2017/model3d">
                <am3d:model3d r:embed="rId6">
                  <am3d:spPr>
                    <a:xfrm>
                      <a:off x="0" y="0"/>
                      <a:ext cx="1066841" cy="1066841"/>
                    </a:xfrm>
                    <a:prstGeom prst="rect">
                      <a:avLst/>
                    </a:prstGeom>
                  </am3d:spPr>
                  <am3d:camera>
                    <am3d:pos x="0" y="0" z="66748509"/>
                    <am3d:up dx="0" dy="36000000" dz="0"/>
                    <am3d:lookAt x="0" y="0" z="0"/>
                    <am3d:perspective fov="2700000"/>
                  </am3d:camera>
                  <am3d:trans>
                    <am3d:meterPerModelUnit n="10240046" d="1000000"/>
                    <am3d:preTrans dx="5" dy="-17999694" dz="-2114943"/>
                    <am3d:scale>
                      <am3d:sx n="1000000" d="1000000"/>
                      <am3d:sy n="1000000" d="1000000"/>
                      <am3d:sz n="1000000" d="1000000"/>
                    </am3d:scale>
                    <am3d:rot/>
                    <am3d:postTrans dx="0" dy="0" dz="0"/>
                  </am3d:trans>
                  <am3d:attrSrcUrl r:id="rId7"/>
                  <am3d:raster rName="Office3DRenderer" rVer="16.0.8326">
                    <am3d:blip r:embed="rId8"/>
                  </am3d:raster>
                  <am3d:objViewport viewportSz="15867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3D Model 18" descr="Office Clock">
                <a:extLst>
                  <a:ext uri="{FF2B5EF4-FFF2-40B4-BE49-F238E27FC236}">
                    <a16:creationId xmlns="" xmlns:a16="http://schemas.microsoft.com/office/drawing/2014/main" xmlns:am3d="http://schemas.microsoft.com/office/drawing/2017/model3d" id="{9155D7A6-4128-4242-9EB0-8430BEACA0ED}"/>
                  </a:ext>
                </a:extLst>
              </p:cNvPr>
              <p:cNvPicPr>
                <a:picLocks noGrp="1" noRot="1" noChangeAspect="1" noMove="1" noResize="1" noEditPoints="1" noAdjustHandles="1" noChangeArrowheads="1" noChangeShapeType="1" noCrop="1"/>
              </p:cNvPicPr>
              <p:nvPr/>
            </p:nvPicPr>
            <p:blipFill>
              <a:blip r:embed="rId9"/>
              <a:stretch>
                <a:fillRect/>
              </a:stretch>
            </p:blipFill>
            <p:spPr>
              <a:xfrm>
                <a:off x="8465436" y="1027206"/>
                <a:ext cx="1066841" cy="1066841"/>
              </a:xfrm>
              <a:prstGeom prst="rect">
                <a:avLst/>
              </a:prstGeom>
            </p:spPr>
          </p:pic>
        </mc:Fallback>
      </mc:AlternateContent>
      <p:cxnSp>
        <p:nvCxnSpPr>
          <p:cNvPr id="23" name="Straight Arrow Connector 22">
            <a:extLst>
              <a:ext uri="{FF2B5EF4-FFF2-40B4-BE49-F238E27FC236}">
                <a16:creationId xmlns:a16="http://schemas.microsoft.com/office/drawing/2014/main" xmlns="" id="{F2B7FDF1-1C33-44EB-A808-5D037ECD78BD}"/>
              </a:ext>
            </a:extLst>
          </p:cNvPr>
          <p:cNvCxnSpPr>
            <a:cxnSpLocks/>
          </p:cNvCxnSpPr>
          <p:nvPr/>
        </p:nvCxnSpPr>
        <p:spPr>
          <a:xfrm flipH="1" flipV="1">
            <a:off x="4849778" y="2674340"/>
            <a:ext cx="1545623" cy="85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DD95FB4-2D14-497C-BDCF-8F0D46D5235D}"/>
              </a:ext>
            </a:extLst>
          </p:cNvPr>
          <p:cNvCxnSpPr>
            <a:cxnSpLocks/>
          </p:cNvCxnSpPr>
          <p:nvPr/>
        </p:nvCxnSpPr>
        <p:spPr>
          <a:xfrm>
            <a:off x="7599938" y="2906570"/>
            <a:ext cx="0" cy="1393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686E2E60-36EE-45D4-90DC-6F79FFB05437}"/>
              </a:ext>
            </a:extLst>
          </p:cNvPr>
          <p:cNvCxnSpPr>
            <a:cxnSpLocks/>
          </p:cNvCxnSpPr>
          <p:nvPr/>
        </p:nvCxnSpPr>
        <p:spPr>
          <a:xfrm flipH="1">
            <a:off x="3631327" y="2906570"/>
            <a:ext cx="3968612" cy="13533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73C87EB-26CD-4DA4-8F55-16152EE3DE96}"/>
              </a:ext>
            </a:extLst>
          </p:cNvPr>
          <p:cNvCxnSpPr>
            <a:cxnSpLocks/>
          </p:cNvCxnSpPr>
          <p:nvPr/>
        </p:nvCxnSpPr>
        <p:spPr>
          <a:xfrm flipH="1">
            <a:off x="7634513" y="4695372"/>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0AD0F5C-4128-42CA-8C10-7A5E44C61BE6}"/>
              </a:ext>
            </a:extLst>
          </p:cNvPr>
          <p:cNvCxnSpPr>
            <a:cxnSpLocks/>
          </p:cNvCxnSpPr>
          <p:nvPr/>
        </p:nvCxnSpPr>
        <p:spPr>
          <a:xfrm flipH="1">
            <a:off x="3635204" y="4695371"/>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514EBEAA-572A-41B1-AA04-666A5C0121D7}"/>
              </a:ext>
            </a:extLst>
          </p:cNvPr>
          <p:cNvSpPr txBox="1"/>
          <p:nvPr/>
        </p:nvSpPr>
        <p:spPr>
          <a:xfrm>
            <a:off x="7873911" y="2180636"/>
            <a:ext cx="1735403" cy="369332"/>
          </a:xfrm>
          <a:prstGeom prst="rect">
            <a:avLst/>
          </a:prstGeom>
          <a:noFill/>
        </p:spPr>
        <p:txBody>
          <a:bodyPr wrap="square" rtlCol="0">
            <a:spAutoFit/>
          </a:bodyPr>
          <a:lstStyle/>
          <a:p>
            <a:r>
              <a:rPr lang="en-SG" dirty="0"/>
              <a:t>Master Switch</a:t>
            </a:r>
          </a:p>
        </p:txBody>
      </p:sp>
      <p:sp>
        <p:nvSpPr>
          <p:cNvPr id="18" name="Oval 17"/>
          <p:cNvSpPr/>
          <p:nvPr/>
        </p:nvSpPr>
        <p:spPr>
          <a:xfrm>
            <a:off x="5438306" y="3687012"/>
            <a:ext cx="4492553" cy="3049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xmlns="" id="{514EBEAA-572A-41B1-AA04-666A5C0121D7}"/>
              </a:ext>
            </a:extLst>
          </p:cNvPr>
          <p:cNvSpPr txBox="1"/>
          <p:nvPr/>
        </p:nvSpPr>
        <p:spPr>
          <a:xfrm>
            <a:off x="7918162" y="3894608"/>
            <a:ext cx="1735403" cy="369332"/>
          </a:xfrm>
          <a:prstGeom prst="rect">
            <a:avLst/>
          </a:prstGeom>
          <a:noFill/>
        </p:spPr>
        <p:txBody>
          <a:bodyPr wrap="square" rtlCol="0">
            <a:spAutoFit/>
          </a:bodyPr>
          <a:lstStyle/>
          <a:p>
            <a:r>
              <a:rPr lang="en-SG" dirty="0" err="1"/>
              <a:t>ToR</a:t>
            </a:r>
            <a:r>
              <a:rPr lang="en-SG" dirty="0"/>
              <a:t> Switch</a:t>
            </a:r>
          </a:p>
        </p:txBody>
      </p:sp>
      <p:sp>
        <p:nvSpPr>
          <p:cNvPr id="31" name="TextBox 30">
            <a:extLst>
              <a:ext uri="{FF2B5EF4-FFF2-40B4-BE49-F238E27FC236}">
                <a16:creationId xmlns:a16="http://schemas.microsoft.com/office/drawing/2014/main" xmlns="" id="{514EBEAA-572A-41B1-AA04-666A5C0121D7}"/>
              </a:ext>
            </a:extLst>
          </p:cNvPr>
          <p:cNvSpPr txBox="1"/>
          <p:nvPr/>
        </p:nvSpPr>
        <p:spPr>
          <a:xfrm>
            <a:off x="7918162" y="5582199"/>
            <a:ext cx="1735403" cy="369332"/>
          </a:xfrm>
          <a:prstGeom prst="rect">
            <a:avLst/>
          </a:prstGeom>
          <a:noFill/>
        </p:spPr>
        <p:txBody>
          <a:bodyPr wrap="square" rtlCol="0">
            <a:spAutoFit/>
          </a:bodyPr>
          <a:lstStyle/>
          <a:p>
            <a:r>
              <a:rPr lang="en-SG" dirty="0"/>
              <a:t>End-Host</a:t>
            </a:r>
          </a:p>
        </p:txBody>
      </p:sp>
      <p:pic>
        <p:nvPicPr>
          <p:cNvPr id="3" name="PPTIndicator20190329132718077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0668000" y="0"/>
            <a:ext cx="1524000" cy="1066800"/>
          </a:xfrm>
          <a:prstGeom prst="rect">
            <a:avLst/>
          </a:prstGeom>
        </p:spPr>
      </p:pic>
    </p:spTree>
    <p:extLst>
      <p:ext uri="{BB962C8B-B14F-4D97-AF65-F5344CB8AC3E}">
        <p14:creationId xmlns:p14="http://schemas.microsoft.com/office/powerpoint/2010/main" val="3225613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0" presetClass="exit" presetSubtype="0" fill="hold" nodeType="with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6"/>
                                        </p:tgtEl>
                                      </p:cBhvr>
                                    </p:animEffect>
                                    <p:set>
                                      <p:cBhvr>
                                        <p:cTn id="65" dur="1" fill="hold">
                                          <p:stCondLst>
                                            <p:cond delay="499"/>
                                          </p:stCondLst>
                                        </p:cTn>
                                        <p:tgtEl>
                                          <p:spTgt spid="36"/>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37"/>
                                        </p:tgtEl>
                                      </p:cBhvr>
                                    </p:animEffect>
                                    <p:set>
                                      <p:cBhvr>
                                        <p:cTn id="68" dur="1" fill="hold">
                                          <p:stCondLst>
                                            <p:cond delay="499"/>
                                          </p:stCondLst>
                                        </p:cTn>
                                        <p:tgtEl>
                                          <p:spTgt spid="37"/>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18"/>
                                        </p:tgtEl>
                                      </p:cBhvr>
                                    </p:animEffect>
                                    <p:set>
                                      <p:cBhvr>
                                        <p:cTn id="71" dur="1" fill="hold">
                                          <p:stCondLst>
                                            <p:cond delay="499"/>
                                          </p:stCondLst>
                                        </p:cTn>
                                        <p:tgtEl>
                                          <p:spTgt spid="18"/>
                                        </p:tgtEl>
                                        <p:attrNameLst>
                                          <p:attrName>style.visibility</p:attrName>
                                        </p:attrNameLst>
                                      </p:cBhvr>
                                      <p:to>
                                        <p:strVal val="hidden"/>
                                      </p:to>
                                    </p:set>
                                  </p:childTnLst>
                                </p:cTn>
                              </p:par>
                              <p:par>
                                <p:cTn id="72" presetID="42" presetClass="path" presetSubtype="0" fill="hold" nodeType="withEffect">
                                  <p:stCondLst>
                                    <p:cond delay="0"/>
                                  </p:stCondLst>
                                  <p:childTnLst>
                                    <p:animMotion origin="layout" path="M 0 0 C -0.1852623 -0.2876952 -0.1852623 -0.2876952 -0.3705246 -0.5753903 E" pathEditMode="relative" ptsTypes="">
                                      <p:cBhvr>
                                        <p:cTn id="73" dur="500" fill="hold"/>
                                        <p:tgtEl>
                                          <p:spTgt spid="9"/>
                                        </p:tgtEl>
                                        <p:attrNameLst>
                                          <p:attrName>ppt_x</p:attrName>
                                          <p:attrName>ppt_y</p:attrName>
                                        </p:attrNameLst>
                                      </p:cBhvr>
                                    </p:animMotion>
                                  </p:childTnLst>
                                </p:cTn>
                              </p:par>
                              <p:par>
                                <p:cTn id="74" presetID="42" presetClass="path" presetSubtype="0" fill="hold" nodeType="withEffect">
                                  <p:stCondLst>
                                    <p:cond delay="0"/>
                                  </p:stCondLst>
                                  <p:childTnLst>
                                    <p:animMotion origin="layout" path="M 0 0 C 0.05664063 0.06944446 0.05664063 0.06944446 0.1132813 0.1388889 E" pathEditMode="relative" ptsTypes="">
                                      <p:cBhvr>
                                        <p:cTn id="75" dur="500" fill="hold"/>
                                        <p:tgtEl>
                                          <p:spTgt spid="11"/>
                                        </p:tgtEl>
                                        <p:attrNameLst>
                                          <p:attrName>ppt_x</p:attrName>
                                          <p:attrName>ppt_y</p:attrName>
                                        </p:attrNameLst>
                                      </p:cBhvr>
                                    </p:animMotion>
                                  </p:childTnLst>
                                </p:cTn>
                              </p:par>
                              <p:par>
                                <p:cTn id="76" presetID="42" presetClass="path" presetSubtype="0" fill="hold" grpId="0" nodeType="withEffect">
                                  <p:stCondLst>
                                    <p:cond delay="0"/>
                                  </p:stCondLst>
                                  <p:childTnLst>
                                    <p:animMotion origin="layout" path="M 0 0 C 0.05670182 -0.05783129 0.05670182 -0.05783129 0.1134036 -0.1156626 E" pathEditMode="relative" ptsTypes="">
                                      <p:cBhvr>
                                        <p:cTn id="77" dur="500" fill="hold"/>
                                        <p:tgtEl>
                                          <p:spTgt spid="30"/>
                                        </p:tgtEl>
                                        <p:attrNameLst>
                                          <p:attrName>ppt_x</p:attrName>
                                          <p:attrName>ppt_y</p:attrName>
                                        </p:attrNameLst>
                                      </p:cBhvr>
                                    </p:animMotion>
                                  </p:childTnLst>
                                </p:cTn>
                              </p:par>
                              <p:par>
                                <p:cTn id="78" presetID="42" presetClass="path" presetSubtype="0" fill="hold" grpId="0" nodeType="withEffect">
                                  <p:stCondLst>
                                    <p:cond delay="0"/>
                                  </p:stCondLst>
                                  <p:childTnLst>
                                    <p:animMotion origin="layout" path="M -2.91667E-6 -7.40741E-7 C -0.19114 -0.28565 -0.19114 -0.28426 -0.3819 -0.56921 " pathEditMode="relative" rAng="0" ptsTypes="AA">
                                      <p:cBhvr>
                                        <p:cTn id="79" dur="500" fill="hold"/>
                                        <p:tgtEl>
                                          <p:spTgt spid="31"/>
                                        </p:tgtEl>
                                        <p:attrNameLst>
                                          <p:attrName>ppt_x</p:attrName>
                                          <p:attrName>ppt_y</p:attrName>
                                        </p:attrNameLst>
                                      </p:cBhvr>
                                      <p:rCtr x="-19102" y="-28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animBg="1"/>
      <p:bldP spid="3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name="PPSlideEnd_201903291327180653_3d9bac7">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xmlns="" id="{2686B0AC-F053-47D6-839E-1F62DAD5D064}"/>
              </a:ext>
            </a:extLst>
          </p:cNvPr>
          <p:cNvPicPr>
            <a:picLocks noChangeAspect="1"/>
          </p:cNvPicPr>
          <p:nvPr/>
        </p:nvPicPr>
        <p:blipFill rotWithShape="1">
          <a:blip r:embed="rId3"/>
          <a:srcRect l="1" r="66064" b="58898"/>
          <a:stretch/>
        </p:blipFill>
        <p:spPr>
          <a:xfrm>
            <a:off x="1964447" y="5055281"/>
            <a:ext cx="2294719" cy="776120"/>
          </a:xfrm>
          <a:prstGeom prst="rect">
            <a:avLst/>
          </a:prstGeom>
        </p:spPr>
      </p:pic>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Switch-to-Host Request Response</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37</a:t>
            </a:fld>
            <a:endParaRPr lang="en-SG"/>
          </a:p>
        </p:txBody>
      </p:sp>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3"/>
          <a:srcRect l="1" r="66064" b="58898"/>
          <a:stretch/>
        </p:blipFill>
        <p:spPr>
          <a:xfrm>
            <a:off x="1964448" y="1892650"/>
            <a:ext cx="2294719" cy="776120"/>
          </a:xfrm>
          <a:prstGeom prst="rect">
            <a:avLst/>
          </a:prstGeom>
        </p:spPr>
      </p:pic>
      <p:sp>
        <p:nvSpPr>
          <p:cNvPr id="30" name="TextBox 29">
            <a:extLst>
              <a:ext uri="{FF2B5EF4-FFF2-40B4-BE49-F238E27FC236}">
                <a16:creationId xmlns:a16="http://schemas.microsoft.com/office/drawing/2014/main" xmlns="" id="{514EBEAA-572A-41B1-AA04-666A5C0121D7}"/>
              </a:ext>
            </a:extLst>
          </p:cNvPr>
          <p:cNvSpPr txBox="1"/>
          <p:nvPr/>
        </p:nvSpPr>
        <p:spPr>
          <a:xfrm>
            <a:off x="9300779" y="3101394"/>
            <a:ext cx="1735403" cy="369332"/>
          </a:xfrm>
          <a:prstGeom prst="rect">
            <a:avLst/>
          </a:prstGeom>
          <a:noFill/>
        </p:spPr>
        <p:txBody>
          <a:bodyPr wrap="square" rtlCol="0">
            <a:spAutoFit/>
          </a:bodyPr>
          <a:lstStyle/>
          <a:p>
            <a:r>
              <a:rPr lang="en-SG" dirty="0" err="1"/>
              <a:t>ToR</a:t>
            </a:r>
            <a:r>
              <a:rPr lang="en-SG" dirty="0"/>
              <a:t> Switch</a:t>
            </a:r>
          </a:p>
        </p:txBody>
      </p:sp>
      <p:cxnSp>
        <p:nvCxnSpPr>
          <p:cNvPr id="31" name="Straight Connector 42"/>
          <p:cNvCxnSpPr/>
          <p:nvPr/>
        </p:nvCxnSpPr>
        <p:spPr>
          <a:xfrm>
            <a:off x="4270184" y="1892650"/>
            <a:ext cx="1" cy="4176062"/>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33"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26275" b="56545"/>
          <a:stretch/>
        </p:blipFill>
        <p:spPr>
          <a:xfrm>
            <a:off x="7245660" y="3183483"/>
            <a:ext cx="3470811" cy="856099"/>
          </a:xfrm>
          <a:prstGeom prst="rect">
            <a:avLst/>
          </a:prstGeom>
        </p:spPr>
      </p:pic>
      <p:cxnSp>
        <p:nvCxnSpPr>
          <p:cNvPr id="34" name="Straight Arrow Connector 9"/>
          <p:cNvCxnSpPr/>
          <p:nvPr/>
        </p:nvCxnSpPr>
        <p:spPr>
          <a:xfrm>
            <a:off x="4248150" y="2286000"/>
            <a:ext cx="3486150" cy="12858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5" name="TextBox 15"/>
          <p:cNvSpPr txBox="1"/>
          <p:nvPr/>
        </p:nvSpPr>
        <p:spPr>
          <a:xfrm rot="1156065">
            <a:off x="4970724" y="2595532"/>
            <a:ext cx="2250552" cy="369332"/>
          </a:xfrm>
          <a:prstGeom prst="rect">
            <a:avLst/>
          </a:prstGeom>
          <a:noFill/>
        </p:spPr>
        <p:txBody>
          <a:bodyPr wrap="none" rtlCol="0">
            <a:spAutoFit/>
          </a:bodyPr>
          <a:lstStyle/>
          <a:p>
            <a:r>
              <a:rPr lang="en-US" dirty="0"/>
              <a:t>Initiate DPTP Request</a:t>
            </a:r>
          </a:p>
        </p:txBody>
      </p:sp>
      <p:sp>
        <p:nvSpPr>
          <p:cNvPr id="38" name="TextBox 23">
            <a:extLst>
              <a:ext uri="{FF2B5EF4-FFF2-40B4-BE49-F238E27FC236}">
                <a16:creationId xmlns:a16="http://schemas.microsoft.com/office/drawing/2014/main" xmlns="" id="{A95B37E6-897A-4C31-97C3-34FC1E63BB53}"/>
              </a:ext>
            </a:extLst>
          </p:cNvPr>
          <p:cNvSpPr txBox="1"/>
          <p:nvPr/>
        </p:nvSpPr>
        <p:spPr>
          <a:xfrm>
            <a:off x="-34575" y="2993672"/>
            <a:ext cx="2878666" cy="954107"/>
          </a:xfrm>
          <a:prstGeom prst="rect">
            <a:avLst/>
          </a:prstGeom>
          <a:noFill/>
        </p:spPr>
        <p:txBody>
          <a:bodyPr wrap="square" rtlCol="0">
            <a:spAutoFit/>
          </a:bodyPr>
          <a:lstStyle/>
          <a:p>
            <a:r>
              <a:rPr lang="en-SG" sz="2800" b="1" i="1" dirty="0"/>
              <a:t>Phase 1: Profiling</a:t>
            </a:r>
          </a:p>
          <a:p>
            <a:r>
              <a:rPr lang="en-SG" sz="2800" b="1" i="1" dirty="0"/>
              <a:t>No Cross-Traffic</a:t>
            </a:r>
          </a:p>
        </p:txBody>
      </p:sp>
      <p:cxnSp>
        <p:nvCxnSpPr>
          <p:cNvPr id="39" name="Straight Arrow Connector 37"/>
          <p:cNvCxnSpPr/>
          <p:nvPr/>
        </p:nvCxnSpPr>
        <p:spPr>
          <a:xfrm flipH="1">
            <a:off x="4248150" y="3707163"/>
            <a:ext cx="3470811" cy="17361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0" name="TextBox 38"/>
          <p:cNvSpPr txBox="1"/>
          <p:nvPr/>
        </p:nvSpPr>
        <p:spPr>
          <a:xfrm rot="19985951">
            <a:off x="5146267" y="3792845"/>
            <a:ext cx="1243995" cy="646331"/>
          </a:xfrm>
          <a:prstGeom prst="rect">
            <a:avLst/>
          </a:prstGeom>
          <a:noFill/>
        </p:spPr>
        <p:txBody>
          <a:bodyPr wrap="none" rtlCol="0">
            <a:spAutoFit/>
          </a:bodyPr>
          <a:lstStyle/>
          <a:p>
            <a:r>
              <a:rPr lang="en-US" dirty="0"/>
              <a:t>DPTP Reply</a:t>
            </a:r>
          </a:p>
          <a:p>
            <a:endParaRPr lang="en-US" dirty="0"/>
          </a:p>
        </p:txBody>
      </p:sp>
      <p:sp>
        <p:nvSpPr>
          <p:cNvPr id="41" name="Rectangle 30"/>
          <p:cNvSpPr/>
          <p:nvPr/>
        </p:nvSpPr>
        <p:spPr>
          <a:xfrm rot="19952532">
            <a:off x="4523004" y="3950890"/>
            <a:ext cx="2783391" cy="677108"/>
          </a:xfrm>
          <a:prstGeom prst="rect">
            <a:avLst/>
          </a:prstGeom>
        </p:spPr>
        <p:txBody>
          <a:bodyPr wrap="none">
            <a:spAutoFit/>
          </a:bodyPr>
          <a:lstStyle/>
          <a:p>
            <a:r>
              <a:rPr lang="en-SG" b="1" dirty="0"/>
              <a:t>{</a:t>
            </a:r>
            <a:r>
              <a:rPr lang="en-SG" b="1" dirty="0" err="1"/>
              <a:t>T</a:t>
            </a:r>
            <a:r>
              <a:rPr lang="en-SG" b="1" baseline="-25000" dirty="0" err="1"/>
              <a:t>Now</a:t>
            </a:r>
            <a:r>
              <a:rPr lang="en-SG" b="1" dirty="0"/>
              <a:t>, Egress Time, </a:t>
            </a:r>
            <a:r>
              <a:rPr lang="en-SG" b="1" dirty="0" err="1"/>
              <a:t>RxTime</a:t>
            </a:r>
            <a:r>
              <a:rPr lang="en-SG" b="1" dirty="0"/>
              <a:t>,</a:t>
            </a:r>
          </a:p>
          <a:p>
            <a:r>
              <a:rPr lang="en-SG" b="1" dirty="0"/>
              <a:t>              </a:t>
            </a:r>
            <a:r>
              <a:rPr lang="en-SG" sz="2000" b="1" i="1" dirty="0">
                <a:solidFill>
                  <a:srgbClr val="FF0000"/>
                </a:solidFill>
              </a:rPr>
              <a:t>Traffic Rate</a:t>
            </a:r>
            <a:r>
              <a:rPr lang="en-SG" b="1" dirty="0"/>
              <a:t>}</a:t>
            </a:r>
          </a:p>
        </p:txBody>
      </p:sp>
      <p:sp>
        <p:nvSpPr>
          <p:cNvPr id="43" name="TextBox 30">
            <a:extLst>
              <a:ext uri="{FF2B5EF4-FFF2-40B4-BE49-F238E27FC236}">
                <a16:creationId xmlns:a16="http://schemas.microsoft.com/office/drawing/2014/main" xmlns="" id="{514EBEAA-572A-41B1-AA04-666A5C0121D7}"/>
              </a:ext>
            </a:extLst>
          </p:cNvPr>
          <p:cNvSpPr txBox="1"/>
          <p:nvPr/>
        </p:nvSpPr>
        <p:spPr>
          <a:xfrm>
            <a:off x="3261991" y="1704121"/>
            <a:ext cx="1735403" cy="369332"/>
          </a:xfrm>
          <a:prstGeom prst="rect">
            <a:avLst/>
          </a:prstGeom>
          <a:noFill/>
        </p:spPr>
        <p:txBody>
          <a:bodyPr wrap="square" rtlCol="0">
            <a:spAutoFit/>
          </a:bodyPr>
          <a:lstStyle/>
          <a:p>
            <a:r>
              <a:rPr lang="en-SG" dirty="0"/>
              <a:t>End-Host</a:t>
            </a:r>
          </a:p>
        </p:txBody>
      </p:sp>
      <p:sp>
        <p:nvSpPr>
          <p:cNvPr id="44" name="TextBox 30">
            <a:extLst>
              <a:ext uri="{FF2B5EF4-FFF2-40B4-BE49-F238E27FC236}">
                <a16:creationId xmlns:a16="http://schemas.microsoft.com/office/drawing/2014/main" xmlns="" id="{514EBEAA-572A-41B1-AA04-666A5C0121D7}"/>
              </a:ext>
            </a:extLst>
          </p:cNvPr>
          <p:cNvSpPr txBox="1"/>
          <p:nvPr/>
        </p:nvSpPr>
        <p:spPr>
          <a:xfrm>
            <a:off x="3237414" y="4867811"/>
            <a:ext cx="1735403" cy="369332"/>
          </a:xfrm>
          <a:prstGeom prst="rect">
            <a:avLst/>
          </a:prstGeom>
          <a:noFill/>
        </p:spPr>
        <p:txBody>
          <a:bodyPr wrap="square" rtlCol="0">
            <a:spAutoFit/>
          </a:bodyPr>
          <a:lstStyle/>
          <a:p>
            <a:r>
              <a:rPr lang="en-SG" dirty="0"/>
              <a:t>End-Host</a:t>
            </a:r>
          </a:p>
        </p:txBody>
      </p:sp>
      <p:sp>
        <p:nvSpPr>
          <p:cNvPr id="3" name="Rectangle 2"/>
          <p:cNvSpPr/>
          <p:nvPr/>
        </p:nvSpPr>
        <p:spPr>
          <a:xfrm>
            <a:off x="1714139" y="5946765"/>
            <a:ext cx="2390976" cy="400110"/>
          </a:xfrm>
          <a:prstGeom prst="rect">
            <a:avLst/>
          </a:prstGeom>
        </p:spPr>
        <p:txBody>
          <a:bodyPr wrap="none">
            <a:spAutoFit/>
          </a:bodyPr>
          <a:lstStyle/>
          <a:p>
            <a:r>
              <a:rPr lang="en-SG" sz="2000" b="1" dirty="0" err="1"/>
              <a:t>NicWireDelay</a:t>
            </a:r>
            <a:r>
              <a:rPr lang="en-SG" sz="2000" b="1" dirty="0"/>
              <a:t> Profile</a:t>
            </a:r>
          </a:p>
        </p:txBody>
      </p:sp>
      <p:cxnSp>
        <p:nvCxnSpPr>
          <p:cNvPr id="45" name="Straight Arrow Connector 9"/>
          <p:cNvCxnSpPr/>
          <p:nvPr/>
        </p:nvCxnSpPr>
        <p:spPr>
          <a:xfrm>
            <a:off x="4259167" y="2295142"/>
            <a:ext cx="3486150" cy="1285875"/>
          </a:xfrm>
          <a:prstGeom prst="straightConnector1">
            <a:avLst/>
          </a:prstGeom>
          <a:ln w="28575">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47" name="Straight Arrow Connector 37"/>
          <p:cNvCxnSpPr/>
          <p:nvPr/>
        </p:nvCxnSpPr>
        <p:spPr>
          <a:xfrm flipH="1">
            <a:off x="4255819" y="3693728"/>
            <a:ext cx="3470811" cy="1736178"/>
          </a:xfrm>
          <a:prstGeom prst="straightConnector1">
            <a:avLst/>
          </a:prstGeom>
          <a:ln w="28575">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48" name="Straight Arrow Connector 46"/>
          <p:cNvCxnSpPr/>
          <p:nvPr/>
        </p:nvCxnSpPr>
        <p:spPr>
          <a:xfrm flipH="1">
            <a:off x="4267700" y="3845577"/>
            <a:ext cx="3609475" cy="18597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9" name="TextBox 49"/>
          <p:cNvSpPr txBox="1"/>
          <p:nvPr/>
        </p:nvSpPr>
        <p:spPr>
          <a:xfrm rot="19985951">
            <a:off x="5760612" y="4705749"/>
            <a:ext cx="1115177" cy="923330"/>
          </a:xfrm>
          <a:prstGeom prst="rect">
            <a:avLst/>
          </a:prstGeom>
          <a:noFill/>
        </p:spPr>
        <p:txBody>
          <a:bodyPr wrap="none" rtlCol="0">
            <a:spAutoFit/>
          </a:bodyPr>
          <a:lstStyle/>
          <a:p>
            <a:r>
              <a:rPr lang="en-US" dirty="0"/>
              <a:t>Follow-up</a:t>
            </a:r>
          </a:p>
          <a:p>
            <a:r>
              <a:rPr lang="en-US" b="1" dirty="0"/>
              <a:t>{</a:t>
            </a:r>
            <a:r>
              <a:rPr lang="en-US" b="1" dirty="0" err="1"/>
              <a:t>Tx</a:t>
            </a:r>
            <a:r>
              <a:rPr lang="en-US" b="1" dirty="0"/>
              <a:t> Time}</a:t>
            </a:r>
          </a:p>
          <a:p>
            <a:endParaRPr lang="en-US" dirty="0"/>
          </a:p>
        </p:txBody>
      </p:sp>
    </p:spTree>
    <p:extLst>
      <p:ext uri="{BB962C8B-B14F-4D97-AF65-F5344CB8AC3E}">
        <p14:creationId xmlns:p14="http://schemas.microsoft.com/office/powerpoint/2010/main" val="41865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wipe(left)">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right)">
                                      <p:cBhvr>
                                        <p:cTn id="18" dur="500"/>
                                        <p:tgtEl>
                                          <p:spTgt spid="39"/>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right)">
                                      <p:cBhvr>
                                        <p:cTn id="33" dur="500"/>
                                        <p:tgtEl>
                                          <p:spTgt spid="48"/>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49">
                                            <p:txEl>
                                              <p:pRg st="1" end="1"/>
                                            </p:txEl>
                                          </p:spTgt>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4"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7"/>
          <p:cNvCxnSpPr/>
          <p:nvPr/>
        </p:nvCxnSpPr>
        <p:spPr>
          <a:xfrm flipH="1">
            <a:off x="4248150" y="3707163"/>
            <a:ext cx="3470811" cy="17361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42" name="Picture 41">
            <a:extLst>
              <a:ext uri="{FF2B5EF4-FFF2-40B4-BE49-F238E27FC236}">
                <a16:creationId xmlns:a16="http://schemas.microsoft.com/office/drawing/2014/main" xmlns="" id="{2686B0AC-F053-47D6-839E-1F62DAD5D064}"/>
              </a:ext>
            </a:extLst>
          </p:cNvPr>
          <p:cNvPicPr>
            <a:picLocks noChangeAspect="1"/>
          </p:cNvPicPr>
          <p:nvPr/>
        </p:nvPicPr>
        <p:blipFill rotWithShape="1">
          <a:blip r:embed="rId3"/>
          <a:srcRect l="1" r="66064" b="58898"/>
          <a:stretch/>
        </p:blipFill>
        <p:spPr>
          <a:xfrm>
            <a:off x="1964447" y="5055281"/>
            <a:ext cx="2294719" cy="776120"/>
          </a:xfrm>
          <a:prstGeom prst="rect">
            <a:avLst/>
          </a:prstGeom>
        </p:spPr>
      </p:pic>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Switch-to-Host Request Response</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38</a:t>
            </a:fld>
            <a:endParaRPr lang="en-SG"/>
          </a:p>
        </p:txBody>
      </p:sp>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3"/>
          <a:srcRect l="1" r="66064" b="58898"/>
          <a:stretch/>
        </p:blipFill>
        <p:spPr>
          <a:xfrm>
            <a:off x="1964448" y="1892650"/>
            <a:ext cx="2294719" cy="776120"/>
          </a:xfrm>
          <a:prstGeom prst="rect">
            <a:avLst/>
          </a:prstGeom>
        </p:spPr>
      </p:pic>
      <p:sp>
        <p:nvSpPr>
          <p:cNvPr id="30" name="TextBox 29">
            <a:extLst>
              <a:ext uri="{FF2B5EF4-FFF2-40B4-BE49-F238E27FC236}">
                <a16:creationId xmlns:a16="http://schemas.microsoft.com/office/drawing/2014/main" xmlns="" id="{514EBEAA-572A-41B1-AA04-666A5C0121D7}"/>
              </a:ext>
            </a:extLst>
          </p:cNvPr>
          <p:cNvSpPr txBox="1"/>
          <p:nvPr/>
        </p:nvSpPr>
        <p:spPr>
          <a:xfrm>
            <a:off x="9300779" y="3101394"/>
            <a:ext cx="1735403" cy="369332"/>
          </a:xfrm>
          <a:prstGeom prst="rect">
            <a:avLst/>
          </a:prstGeom>
          <a:noFill/>
        </p:spPr>
        <p:txBody>
          <a:bodyPr wrap="square" rtlCol="0">
            <a:spAutoFit/>
          </a:bodyPr>
          <a:lstStyle/>
          <a:p>
            <a:r>
              <a:rPr lang="en-SG" dirty="0" err="1"/>
              <a:t>ToR</a:t>
            </a:r>
            <a:r>
              <a:rPr lang="en-SG" dirty="0"/>
              <a:t> Switch</a:t>
            </a:r>
          </a:p>
        </p:txBody>
      </p:sp>
      <p:cxnSp>
        <p:nvCxnSpPr>
          <p:cNvPr id="31" name="Straight Connector 42"/>
          <p:cNvCxnSpPr/>
          <p:nvPr/>
        </p:nvCxnSpPr>
        <p:spPr>
          <a:xfrm>
            <a:off x="4270184" y="1892650"/>
            <a:ext cx="1" cy="4176062"/>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33"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26275" b="56545"/>
          <a:stretch/>
        </p:blipFill>
        <p:spPr>
          <a:xfrm>
            <a:off x="7245660" y="3183483"/>
            <a:ext cx="3470811" cy="856099"/>
          </a:xfrm>
          <a:prstGeom prst="rect">
            <a:avLst/>
          </a:prstGeom>
        </p:spPr>
      </p:pic>
      <p:cxnSp>
        <p:nvCxnSpPr>
          <p:cNvPr id="34" name="Straight Arrow Connector 9"/>
          <p:cNvCxnSpPr/>
          <p:nvPr/>
        </p:nvCxnSpPr>
        <p:spPr>
          <a:xfrm>
            <a:off x="4248150" y="2286000"/>
            <a:ext cx="3486150" cy="12858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5" name="TextBox 15"/>
          <p:cNvSpPr txBox="1"/>
          <p:nvPr/>
        </p:nvSpPr>
        <p:spPr>
          <a:xfrm rot="1156065">
            <a:off x="4970724" y="2595532"/>
            <a:ext cx="2250552" cy="369332"/>
          </a:xfrm>
          <a:prstGeom prst="rect">
            <a:avLst/>
          </a:prstGeom>
          <a:noFill/>
        </p:spPr>
        <p:txBody>
          <a:bodyPr wrap="none" rtlCol="0">
            <a:spAutoFit/>
          </a:bodyPr>
          <a:lstStyle/>
          <a:p>
            <a:r>
              <a:rPr lang="en-US" dirty="0"/>
              <a:t>Initiate DPTP Request</a:t>
            </a:r>
          </a:p>
        </p:txBody>
      </p:sp>
      <p:sp>
        <p:nvSpPr>
          <p:cNvPr id="38" name="TextBox 23">
            <a:extLst>
              <a:ext uri="{FF2B5EF4-FFF2-40B4-BE49-F238E27FC236}">
                <a16:creationId xmlns:a16="http://schemas.microsoft.com/office/drawing/2014/main" xmlns="" id="{A95B37E6-897A-4C31-97C3-34FC1E63BB53}"/>
              </a:ext>
            </a:extLst>
          </p:cNvPr>
          <p:cNvSpPr txBox="1"/>
          <p:nvPr/>
        </p:nvSpPr>
        <p:spPr>
          <a:xfrm>
            <a:off x="-34575" y="2993672"/>
            <a:ext cx="2878666" cy="954107"/>
          </a:xfrm>
          <a:prstGeom prst="rect">
            <a:avLst/>
          </a:prstGeom>
          <a:noFill/>
        </p:spPr>
        <p:txBody>
          <a:bodyPr wrap="square" rtlCol="0">
            <a:spAutoFit/>
          </a:bodyPr>
          <a:lstStyle/>
          <a:p>
            <a:r>
              <a:rPr lang="en-SG" sz="2800" b="1" i="1" dirty="0"/>
              <a:t>Phase 2:</a:t>
            </a:r>
          </a:p>
          <a:p>
            <a:r>
              <a:rPr lang="en-SG" sz="2800" b="1" i="1" dirty="0"/>
              <a:t>Synchronization</a:t>
            </a:r>
          </a:p>
        </p:txBody>
      </p:sp>
      <p:sp>
        <p:nvSpPr>
          <p:cNvPr id="43" name="TextBox 30">
            <a:extLst>
              <a:ext uri="{FF2B5EF4-FFF2-40B4-BE49-F238E27FC236}">
                <a16:creationId xmlns:a16="http://schemas.microsoft.com/office/drawing/2014/main" xmlns="" id="{514EBEAA-572A-41B1-AA04-666A5C0121D7}"/>
              </a:ext>
            </a:extLst>
          </p:cNvPr>
          <p:cNvSpPr txBox="1"/>
          <p:nvPr/>
        </p:nvSpPr>
        <p:spPr>
          <a:xfrm>
            <a:off x="3261991" y="1704121"/>
            <a:ext cx="1735403" cy="369332"/>
          </a:xfrm>
          <a:prstGeom prst="rect">
            <a:avLst/>
          </a:prstGeom>
          <a:noFill/>
        </p:spPr>
        <p:txBody>
          <a:bodyPr wrap="square" rtlCol="0">
            <a:spAutoFit/>
          </a:bodyPr>
          <a:lstStyle/>
          <a:p>
            <a:r>
              <a:rPr lang="en-SG" dirty="0"/>
              <a:t>End-Host</a:t>
            </a:r>
          </a:p>
        </p:txBody>
      </p:sp>
      <p:sp>
        <p:nvSpPr>
          <p:cNvPr id="44" name="TextBox 30">
            <a:extLst>
              <a:ext uri="{FF2B5EF4-FFF2-40B4-BE49-F238E27FC236}">
                <a16:creationId xmlns:a16="http://schemas.microsoft.com/office/drawing/2014/main" xmlns="" id="{514EBEAA-572A-41B1-AA04-666A5C0121D7}"/>
              </a:ext>
            </a:extLst>
          </p:cNvPr>
          <p:cNvSpPr txBox="1"/>
          <p:nvPr/>
        </p:nvSpPr>
        <p:spPr>
          <a:xfrm>
            <a:off x="3237414" y="4867811"/>
            <a:ext cx="1735403" cy="369332"/>
          </a:xfrm>
          <a:prstGeom prst="rect">
            <a:avLst/>
          </a:prstGeom>
          <a:noFill/>
        </p:spPr>
        <p:txBody>
          <a:bodyPr wrap="square" rtlCol="0">
            <a:spAutoFit/>
          </a:bodyPr>
          <a:lstStyle/>
          <a:p>
            <a:r>
              <a:rPr lang="en-SG" dirty="0"/>
              <a:t>End-Host</a:t>
            </a:r>
          </a:p>
        </p:txBody>
      </p:sp>
      <p:sp>
        <p:nvSpPr>
          <p:cNvPr id="20" name="TextBox 32"/>
          <p:cNvSpPr txBox="1"/>
          <p:nvPr/>
        </p:nvSpPr>
        <p:spPr>
          <a:xfrm>
            <a:off x="10219811" y="3426866"/>
            <a:ext cx="1603772" cy="369332"/>
          </a:xfrm>
          <a:prstGeom prst="rect">
            <a:avLst/>
          </a:prstGeom>
          <a:noFill/>
        </p:spPr>
        <p:txBody>
          <a:bodyPr wrap="none" rtlCol="0">
            <a:spAutoFit/>
          </a:bodyPr>
          <a:lstStyle/>
          <a:p>
            <a:r>
              <a:rPr lang="en-SG" b="1" i="1" dirty="0"/>
              <a:t>Calculate </a:t>
            </a:r>
            <a:r>
              <a:rPr lang="en-SG" b="1" i="1" dirty="0" err="1"/>
              <a:t>T</a:t>
            </a:r>
            <a:r>
              <a:rPr lang="en-SG" b="1" i="1" baseline="-25000" dirty="0" err="1"/>
              <a:t>Now</a:t>
            </a:r>
            <a:r>
              <a:rPr lang="en-SG" b="1" i="1" baseline="-25000" dirty="0"/>
              <a:t>  </a:t>
            </a:r>
            <a:endParaRPr lang="en-US" b="1" dirty="0"/>
          </a:p>
        </p:txBody>
      </p:sp>
      <p:sp>
        <p:nvSpPr>
          <p:cNvPr id="21" name="TextBox 20">
            <a:extLst>
              <a:ext uri="{FF2B5EF4-FFF2-40B4-BE49-F238E27FC236}">
                <a16:creationId xmlns:a16="http://schemas.microsoft.com/office/drawing/2014/main" xmlns="" id="{584E59A8-5A75-4AD5-BF9B-C326567ABBD2}"/>
              </a:ext>
            </a:extLst>
          </p:cNvPr>
          <p:cNvSpPr txBox="1"/>
          <p:nvPr/>
        </p:nvSpPr>
        <p:spPr>
          <a:xfrm flipH="1">
            <a:off x="1580259" y="5878022"/>
            <a:ext cx="6785115" cy="769441"/>
          </a:xfrm>
          <a:prstGeom prst="rect">
            <a:avLst/>
          </a:prstGeom>
          <a:noFill/>
        </p:spPr>
        <p:txBody>
          <a:bodyPr wrap="square" rtlCol="0">
            <a:spAutoFit/>
          </a:bodyPr>
          <a:lstStyle/>
          <a:p>
            <a:r>
              <a:rPr lang="en-SG" sz="2000" dirty="0"/>
              <a:t>Reference Adjustment</a:t>
            </a:r>
          </a:p>
          <a:p>
            <a:r>
              <a:rPr lang="en-SG" sz="2400" b="1" dirty="0" err="1"/>
              <a:t>T</a:t>
            </a:r>
            <a:r>
              <a:rPr lang="en-SG" sz="2400" b="1" baseline="-25000" dirty="0" err="1"/>
              <a:t>Ref</a:t>
            </a:r>
            <a:r>
              <a:rPr lang="en-SG" sz="2400" b="1" baseline="-25000" dirty="0"/>
              <a:t> </a:t>
            </a:r>
            <a:r>
              <a:rPr lang="en-SG" sz="2400" b="1" dirty="0"/>
              <a:t>= </a:t>
            </a:r>
            <a:r>
              <a:rPr lang="en-SG" sz="2400" b="1" dirty="0" err="1"/>
              <a:t>T</a:t>
            </a:r>
            <a:r>
              <a:rPr lang="en-SG" sz="2400" b="1" baseline="-25000" dirty="0" err="1"/>
              <a:t>Now</a:t>
            </a:r>
            <a:r>
              <a:rPr lang="en-SG" sz="2400" b="1" dirty="0"/>
              <a:t> + </a:t>
            </a:r>
            <a:r>
              <a:rPr lang="en-SG" sz="2000" b="1" dirty="0" err="1"/>
              <a:t>RespDelay</a:t>
            </a:r>
            <a:endParaRPr lang="en-SG" sz="2400" b="1" dirty="0"/>
          </a:p>
        </p:txBody>
      </p:sp>
      <p:sp>
        <p:nvSpPr>
          <p:cNvPr id="22" name="Trapezoid 2">
            <a:extLst>
              <a:ext uri="{FF2B5EF4-FFF2-40B4-BE49-F238E27FC236}">
                <a16:creationId xmlns:a16="http://schemas.microsoft.com/office/drawing/2014/main" xmlns="" id="{F9844A52-6ABD-4466-818C-B8E6CD5CD963}"/>
              </a:ext>
            </a:extLst>
          </p:cNvPr>
          <p:cNvSpPr/>
          <p:nvPr/>
        </p:nvSpPr>
        <p:spPr>
          <a:xfrm rot="16200000">
            <a:off x="4463731" y="5840049"/>
            <a:ext cx="1018171" cy="964456"/>
          </a:xfrm>
          <a:prstGeom prst="trapezoid">
            <a:avLst>
              <a:gd name="adj" fmla="val 56184"/>
            </a:avLst>
          </a:prstGeom>
          <a:solidFill>
            <a:srgbClr val="0070C0">
              <a:alpha val="20000"/>
            </a:srgb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SG"/>
          </a:p>
        </p:txBody>
      </p:sp>
      <p:grpSp>
        <p:nvGrpSpPr>
          <p:cNvPr id="23" name="Group 20"/>
          <p:cNvGrpSpPr/>
          <p:nvPr/>
        </p:nvGrpSpPr>
        <p:grpSpPr>
          <a:xfrm>
            <a:off x="5459948" y="5813192"/>
            <a:ext cx="4173528" cy="1021314"/>
            <a:chOff x="6764297" y="5456849"/>
            <a:chExt cx="4173528" cy="1270104"/>
          </a:xfrm>
        </p:grpSpPr>
        <p:sp>
          <p:nvSpPr>
            <p:cNvPr id="24" name="Rectangle 23">
              <a:extLst>
                <a:ext uri="{FF2B5EF4-FFF2-40B4-BE49-F238E27FC236}">
                  <a16:creationId xmlns:a16="http://schemas.microsoft.com/office/drawing/2014/main" xmlns="" id="{15216AEA-411C-4103-B6BF-88C684B0FFD0}"/>
                </a:ext>
              </a:extLst>
            </p:cNvPr>
            <p:cNvSpPr/>
            <p:nvPr/>
          </p:nvSpPr>
          <p:spPr>
            <a:xfrm>
              <a:off x="6764297" y="5456849"/>
              <a:ext cx="4173528" cy="1270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5" name="Rectangle 24">
              <a:extLst>
                <a:ext uri="{FF2B5EF4-FFF2-40B4-BE49-F238E27FC236}">
                  <a16:creationId xmlns:a16="http://schemas.microsoft.com/office/drawing/2014/main" xmlns="" id="{9AB443BE-4E56-4FF3-994A-0392DC1CB9D6}"/>
                </a:ext>
              </a:extLst>
            </p:cNvPr>
            <p:cNvSpPr/>
            <p:nvPr/>
          </p:nvSpPr>
          <p:spPr>
            <a:xfrm>
              <a:off x="7024309" y="5540092"/>
              <a:ext cx="3798476" cy="369332"/>
            </a:xfrm>
            <a:prstGeom prst="rect">
              <a:avLst/>
            </a:prstGeom>
          </p:spPr>
          <p:txBody>
            <a:bodyPr wrap="none">
              <a:spAutoFit/>
            </a:bodyPr>
            <a:lstStyle/>
            <a:p>
              <a:r>
                <a:rPr lang="pt-BR" b="1" dirty="0">
                  <a:solidFill>
                    <a:schemeClr val="bg1"/>
                  </a:solidFill>
                </a:rPr>
                <a:t>   NicWireDelay/2 ; if TrafficRate ≈ 0% </a:t>
              </a:r>
              <a:endParaRPr lang="en-SG" b="1" dirty="0">
                <a:solidFill>
                  <a:schemeClr val="bg1"/>
                </a:solidFill>
              </a:endParaRPr>
            </a:p>
          </p:txBody>
        </p:sp>
        <p:sp>
          <p:nvSpPr>
            <p:cNvPr id="26" name="Rectangle 25">
              <a:extLst>
                <a:ext uri="{FF2B5EF4-FFF2-40B4-BE49-F238E27FC236}">
                  <a16:creationId xmlns:a16="http://schemas.microsoft.com/office/drawing/2014/main" xmlns="" id="{C2D7DDCB-BF6C-4F0E-BE3E-F92F796F0ED9}"/>
                </a:ext>
              </a:extLst>
            </p:cNvPr>
            <p:cNvSpPr/>
            <p:nvPr/>
          </p:nvSpPr>
          <p:spPr>
            <a:xfrm>
              <a:off x="7063197" y="6069580"/>
              <a:ext cx="3720699" cy="369332"/>
            </a:xfrm>
            <a:prstGeom prst="rect">
              <a:avLst/>
            </a:prstGeom>
          </p:spPr>
          <p:txBody>
            <a:bodyPr wrap="none">
              <a:spAutoFit/>
            </a:bodyPr>
            <a:lstStyle/>
            <a:p>
              <a:r>
                <a:rPr lang="pt-BR" b="1" dirty="0">
                  <a:solidFill>
                    <a:schemeClr val="bg1"/>
                  </a:solidFill>
                </a:rPr>
                <a:t> Profiled NicWireDelay/2 ; Otherwise</a:t>
              </a:r>
              <a:endParaRPr lang="en-SG" b="1" dirty="0">
                <a:solidFill>
                  <a:schemeClr val="bg1"/>
                </a:solidFill>
              </a:endParaRPr>
            </a:p>
          </p:txBody>
        </p:sp>
      </p:grpSp>
      <p:sp>
        <p:nvSpPr>
          <p:cNvPr id="27" name="TextBox 38"/>
          <p:cNvSpPr txBox="1"/>
          <p:nvPr/>
        </p:nvSpPr>
        <p:spPr>
          <a:xfrm rot="19985951">
            <a:off x="5146267" y="3792845"/>
            <a:ext cx="1243995" cy="646331"/>
          </a:xfrm>
          <a:prstGeom prst="rect">
            <a:avLst/>
          </a:prstGeom>
          <a:noFill/>
        </p:spPr>
        <p:txBody>
          <a:bodyPr wrap="none" rtlCol="0">
            <a:spAutoFit/>
          </a:bodyPr>
          <a:lstStyle/>
          <a:p>
            <a:r>
              <a:rPr lang="en-US" dirty="0"/>
              <a:t>DPTP Reply</a:t>
            </a:r>
          </a:p>
          <a:p>
            <a:endParaRPr lang="en-US" dirty="0"/>
          </a:p>
        </p:txBody>
      </p:sp>
      <p:sp>
        <p:nvSpPr>
          <p:cNvPr id="28" name="Rectangle 30"/>
          <p:cNvSpPr/>
          <p:nvPr/>
        </p:nvSpPr>
        <p:spPr>
          <a:xfrm rot="19952532">
            <a:off x="4523004" y="3950890"/>
            <a:ext cx="2783391" cy="677108"/>
          </a:xfrm>
          <a:prstGeom prst="rect">
            <a:avLst/>
          </a:prstGeom>
        </p:spPr>
        <p:txBody>
          <a:bodyPr wrap="none">
            <a:spAutoFit/>
          </a:bodyPr>
          <a:lstStyle/>
          <a:p>
            <a:r>
              <a:rPr lang="en-SG" b="1" dirty="0"/>
              <a:t>{</a:t>
            </a:r>
            <a:r>
              <a:rPr lang="en-SG" b="1" dirty="0" err="1"/>
              <a:t>T</a:t>
            </a:r>
            <a:r>
              <a:rPr lang="en-SG" b="1" baseline="-25000" dirty="0" err="1"/>
              <a:t>Now</a:t>
            </a:r>
            <a:r>
              <a:rPr lang="en-SG" b="1" dirty="0"/>
              <a:t>, Egress Time, </a:t>
            </a:r>
            <a:r>
              <a:rPr lang="en-SG" b="1" dirty="0" err="1"/>
              <a:t>RxTime</a:t>
            </a:r>
            <a:r>
              <a:rPr lang="en-SG" b="1" dirty="0"/>
              <a:t>,</a:t>
            </a:r>
          </a:p>
          <a:p>
            <a:r>
              <a:rPr lang="en-SG" b="1" dirty="0"/>
              <a:t>              </a:t>
            </a:r>
            <a:r>
              <a:rPr lang="en-SG" sz="2000" b="1" i="1" dirty="0">
                <a:solidFill>
                  <a:srgbClr val="FF0000"/>
                </a:solidFill>
              </a:rPr>
              <a:t>Traffic Rate</a:t>
            </a:r>
            <a:r>
              <a:rPr lang="en-SG" b="1" dirty="0"/>
              <a:t>}</a:t>
            </a:r>
          </a:p>
        </p:txBody>
      </p:sp>
      <p:cxnSp>
        <p:nvCxnSpPr>
          <p:cNvPr id="32" name="Straight Arrow Connector 46"/>
          <p:cNvCxnSpPr/>
          <p:nvPr/>
        </p:nvCxnSpPr>
        <p:spPr>
          <a:xfrm flipH="1">
            <a:off x="4267700" y="3845577"/>
            <a:ext cx="3609475" cy="18597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TextBox 49"/>
          <p:cNvSpPr txBox="1"/>
          <p:nvPr/>
        </p:nvSpPr>
        <p:spPr>
          <a:xfrm rot="19985951">
            <a:off x="5760612" y="4705749"/>
            <a:ext cx="1115177" cy="923330"/>
          </a:xfrm>
          <a:prstGeom prst="rect">
            <a:avLst/>
          </a:prstGeom>
          <a:noFill/>
        </p:spPr>
        <p:txBody>
          <a:bodyPr wrap="none" rtlCol="0">
            <a:spAutoFit/>
          </a:bodyPr>
          <a:lstStyle/>
          <a:p>
            <a:r>
              <a:rPr lang="en-US" dirty="0"/>
              <a:t>Follow-up</a:t>
            </a:r>
          </a:p>
          <a:p>
            <a:r>
              <a:rPr lang="en-US" b="1" dirty="0"/>
              <a:t>{</a:t>
            </a:r>
            <a:r>
              <a:rPr lang="en-US" b="1" dirty="0" err="1"/>
              <a:t>Tx</a:t>
            </a:r>
            <a:r>
              <a:rPr lang="en-US" b="1" dirty="0"/>
              <a:t> Time}</a:t>
            </a:r>
          </a:p>
          <a:p>
            <a:endParaRPr lang="en-US" dirty="0"/>
          </a:p>
        </p:txBody>
      </p:sp>
    </p:spTree>
    <p:extLst>
      <p:ext uri="{BB962C8B-B14F-4D97-AF65-F5344CB8AC3E}">
        <p14:creationId xmlns:p14="http://schemas.microsoft.com/office/powerpoint/2010/main" val="77782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wipe(left)">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childTnLst>
                                </p:cTn>
                              </p:par>
                            </p:childTnLst>
                          </p:cTn>
                        </p:par>
                        <p:par>
                          <p:cTn id="18" fill="hold">
                            <p:stCondLst>
                              <p:cond delay="0"/>
                            </p:stCondLst>
                            <p:childTnLst>
                              <p:par>
                                <p:cTn id="19" presetID="22" presetClass="entr" presetSubtype="2"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right)">
                                      <p:cBhvr>
                                        <p:cTn id="21" dur="500"/>
                                        <p:tgtEl>
                                          <p:spTgt spid="37"/>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right)">
                                      <p:cBhvr>
                                        <p:cTn id="48" dur="500"/>
                                        <p:tgtEl>
                                          <p:spTgt spid="32"/>
                                        </p:tgtEl>
                                      </p:cBhvr>
                                    </p:animEffec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36">
                                            <p:txEl>
                                              <p:pRg st="1" end="1"/>
                                            </p:txEl>
                                          </p:spTgt>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21" grpId="0"/>
      <p:bldP spid="22"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xmlns="" id="{607E2AB5-490D-46FC-B822-7DBC480D5332}"/>
              </a:ext>
            </a:extLst>
          </p:cNvPr>
          <p:cNvCxnSpPr>
            <a:cxnSpLocks/>
          </p:cNvCxnSpPr>
          <p:nvPr/>
        </p:nvCxnSpPr>
        <p:spPr>
          <a:xfrm flipH="1">
            <a:off x="4849777" y="2674340"/>
            <a:ext cx="156628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xmlns="" id="{77450C62-CE7E-43AE-B663-BEAB127553AB}"/>
              </a:ext>
            </a:extLst>
          </p:cNvPr>
          <p:cNvCxnSpPr>
            <a:cxnSpLocks/>
          </p:cNvCxnSpPr>
          <p:nvPr/>
        </p:nvCxnSpPr>
        <p:spPr>
          <a:xfrm flipH="1">
            <a:off x="3631327" y="2906569"/>
            <a:ext cx="3968612" cy="1353374"/>
          </a:xfrm>
          <a:prstGeom prst="line">
            <a:avLst/>
          </a:prstGeom>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Design Summary</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39</a:t>
            </a:fld>
            <a:endParaRPr lang="en-SG"/>
          </a:p>
        </p:txBody>
      </p:sp>
      <p:pic>
        <p:nvPicPr>
          <p:cNvPr id="5" name="Graphic 4">
            <a:extLst>
              <a:ext uri="{FF2B5EF4-FFF2-40B4-BE49-F238E27FC236}">
                <a16:creationId xmlns:a16="http://schemas.microsoft.com/office/drawing/2014/main" xmlns="" id="{E6A28785-2D96-4B7F-B67A-BF947357B88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2" y="2246291"/>
            <a:ext cx="3470811" cy="856099"/>
          </a:xfrm>
          <a:prstGeom prst="rect">
            <a:avLst/>
          </a:prstGeom>
        </p:spPr>
      </p:pic>
      <p:pic>
        <p:nvPicPr>
          <p:cNvPr id="6" name="Graphic 5">
            <a:extLst>
              <a:ext uri="{FF2B5EF4-FFF2-40B4-BE49-F238E27FC236}">
                <a16:creationId xmlns:a16="http://schemas.microsoft.com/office/drawing/2014/main" xmlns="" id="{9857C857-2C43-4B1D-8208-6033C970F6B9}"/>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3" y="3998925"/>
            <a:ext cx="3470811" cy="856099"/>
          </a:xfrm>
          <a:prstGeom prst="rect">
            <a:avLst/>
          </a:prstGeom>
        </p:spPr>
      </p:pic>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3998924"/>
            <a:ext cx="3470811" cy="856099"/>
          </a:xfrm>
          <a:prstGeom prst="rect">
            <a:avLst/>
          </a:prstGeom>
        </p:spPr>
      </p:pic>
      <p:pic>
        <p:nvPicPr>
          <p:cNvPr id="8" name="Picture 7">
            <a:extLst>
              <a:ext uri="{FF2B5EF4-FFF2-40B4-BE49-F238E27FC236}">
                <a16:creationId xmlns:a16="http://schemas.microsoft.com/office/drawing/2014/main" xmlns="" id="{AF84945B-592E-4C06-98F6-D36F73B74761}"/>
              </a:ext>
            </a:extLst>
          </p:cNvPr>
          <p:cNvPicPr>
            <a:picLocks noChangeAspect="1"/>
          </p:cNvPicPr>
          <p:nvPr/>
        </p:nvPicPr>
        <p:blipFill rotWithShape="1">
          <a:blip r:embed="rId5"/>
          <a:srcRect l="1" r="66064" b="58898"/>
          <a:stretch/>
        </p:blipFill>
        <p:spPr>
          <a:xfrm>
            <a:off x="2483970" y="5838677"/>
            <a:ext cx="2294719" cy="776120"/>
          </a:xfrm>
          <a:prstGeom prst="rect">
            <a:avLst/>
          </a:prstGeom>
        </p:spPr>
      </p:pic>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5"/>
          <a:srcRect l="1" r="66064" b="58898"/>
          <a:stretch/>
        </p:blipFill>
        <p:spPr>
          <a:xfrm>
            <a:off x="6481884" y="5838677"/>
            <a:ext cx="2294719" cy="776120"/>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2230983"/>
            <a:ext cx="3470811" cy="856099"/>
          </a:xfrm>
          <a:prstGeom prst="rect">
            <a:avLst/>
          </a:prstGeom>
        </p:spPr>
      </p:pic>
      <p:cxnSp>
        <p:nvCxnSpPr>
          <p:cNvPr id="25" name="Straight Connector 24">
            <a:extLst>
              <a:ext uri="{FF2B5EF4-FFF2-40B4-BE49-F238E27FC236}">
                <a16:creationId xmlns:a16="http://schemas.microsoft.com/office/drawing/2014/main" xmlns="" id="{053332F8-7A64-4268-A4DC-23090DB6BD98}"/>
              </a:ext>
            </a:extLst>
          </p:cNvPr>
          <p:cNvCxnSpPr>
            <a:cxnSpLocks/>
          </p:cNvCxnSpPr>
          <p:nvPr/>
        </p:nvCxnSpPr>
        <p:spPr>
          <a:xfrm>
            <a:off x="7599939" y="2946399"/>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CFF74DC5-9539-44FF-945F-1535BB69D1BB}"/>
              </a:ext>
            </a:extLst>
          </p:cNvPr>
          <p:cNvCxnSpPr>
            <a:cxnSpLocks/>
          </p:cNvCxnSpPr>
          <p:nvPr/>
        </p:nvCxnSpPr>
        <p:spPr>
          <a:xfrm>
            <a:off x="3631327" y="4695372"/>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xmlns="" id="{3DAA9336-A010-47E0-9197-AB7C3AF0A2A9}"/>
              </a:ext>
            </a:extLst>
          </p:cNvPr>
          <p:cNvCxnSpPr>
            <a:cxnSpLocks/>
          </p:cNvCxnSpPr>
          <p:nvPr/>
        </p:nvCxnSpPr>
        <p:spPr>
          <a:xfrm>
            <a:off x="7634514" y="4695371"/>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xmlns="" id="{F2B7FDF1-1C33-44EB-A808-5D037ECD78BD}"/>
              </a:ext>
            </a:extLst>
          </p:cNvPr>
          <p:cNvCxnSpPr>
            <a:cxnSpLocks/>
          </p:cNvCxnSpPr>
          <p:nvPr/>
        </p:nvCxnSpPr>
        <p:spPr>
          <a:xfrm flipH="1" flipV="1">
            <a:off x="4849778" y="2674340"/>
            <a:ext cx="1545623" cy="85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DD95FB4-2D14-497C-BDCF-8F0D46D5235D}"/>
              </a:ext>
            </a:extLst>
          </p:cNvPr>
          <p:cNvCxnSpPr>
            <a:cxnSpLocks/>
          </p:cNvCxnSpPr>
          <p:nvPr/>
        </p:nvCxnSpPr>
        <p:spPr>
          <a:xfrm>
            <a:off x="7599938" y="2906570"/>
            <a:ext cx="0" cy="1393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686E2E60-36EE-45D4-90DC-6F79FFB05437}"/>
              </a:ext>
            </a:extLst>
          </p:cNvPr>
          <p:cNvCxnSpPr>
            <a:cxnSpLocks/>
          </p:cNvCxnSpPr>
          <p:nvPr/>
        </p:nvCxnSpPr>
        <p:spPr>
          <a:xfrm flipH="1">
            <a:off x="3631327" y="2906570"/>
            <a:ext cx="3968612" cy="13533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73C87EB-26CD-4DA4-8F55-16152EE3DE96}"/>
              </a:ext>
            </a:extLst>
          </p:cNvPr>
          <p:cNvCxnSpPr>
            <a:cxnSpLocks/>
          </p:cNvCxnSpPr>
          <p:nvPr/>
        </p:nvCxnSpPr>
        <p:spPr>
          <a:xfrm flipH="1">
            <a:off x="7634513" y="4695372"/>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0AD0F5C-4128-42CA-8C10-7A5E44C61BE6}"/>
              </a:ext>
            </a:extLst>
          </p:cNvPr>
          <p:cNvCxnSpPr>
            <a:cxnSpLocks/>
          </p:cNvCxnSpPr>
          <p:nvPr/>
        </p:nvCxnSpPr>
        <p:spPr>
          <a:xfrm flipH="1">
            <a:off x="3635204" y="4695371"/>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514EBEAA-572A-41B1-AA04-666A5C0121D7}"/>
              </a:ext>
            </a:extLst>
          </p:cNvPr>
          <p:cNvSpPr txBox="1"/>
          <p:nvPr/>
        </p:nvSpPr>
        <p:spPr>
          <a:xfrm>
            <a:off x="7873911" y="2180636"/>
            <a:ext cx="1735403" cy="369332"/>
          </a:xfrm>
          <a:prstGeom prst="rect">
            <a:avLst/>
          </a:prstGeom>
          <a:noFill/>
        </p:spPr>
        <p:txBody>
          <a:bodyPr wrap="square" rtlCol="0">
            <a:spAutoFit/>
          </a:bodyPr>
          <a:lstStyle/>
          <a:p>
            <a:r>
              <a:rPr lang="en-SG" dirty="0"/>
              <a:t>Master Switch</a:t>
            </a:r>
          </a:p>
        </p:txBody>
      </p:sp>
      <p:sp>
        <p:nvSpPr>
          <p:cNvPr id="10" name="Rectangle 9"/>
          <p:cNvSpPr/>
          <p:nvPr/>
        </p:nvSpPr>
        <p:spPr>
          <a:xfrm>
            <a:off x="2598112" y="2713124"/>
            <a:ext cx="5697589" cy="17849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a:off x="2601312" y="2698243"/>
            <a:ext cx="5910773" cy="1754326"/>
          </a:xfrm>
          <a:prstGeom prst="rect">
            <a:avLst/>
          </a:prstGeom>
          <a:solidFill>
            <a:schemeClr val="tx2">
              <a:lumMod val="40000"/>
              <a:lumOff val="60000"/>
            </a:schemeClr>
          </a:solidFill>
          <a:ln>
            <a:noFill/>
          </a:ln>
        </p:spPr>
        <p:txBody>
          <a:bodyPr wrap="square" rtlCol="0">
            <a:spAutoFit/>
          </a:bodyPr>
          <a:lstStyle/>
          <a:p>
            <a:r>
              <a:rPr lang="en-US" b="1" dirty="0"/>
              <a:t>Challenge 1 : </a:t>
            </a:r>
            <a:r>
              <a:rPr lang="en-SG" b="1" dirty="0"/>
              <a:t>Variable / Unaccountable Network Delays</a:t>
            </a:r>
          </a:p>
          <a:p>
            <a:endParaRPr lang="en-SG" dirty="0"/>
          </a:p>
          <a:p>
            <a:r>
              <a:rPr lang="en-SG" b="1" dirty="0"/>
              <a:t>Solution : </a:t>
            </a:r>
          </a:p>
          <a:p>
            <a:pPr marL="342900" indent="-342900">
              <a:buAutoNum type="arabicParenR"/>
            </a:pPr>
            <a:r>
              <a:rPr lang="en-SG" dirty="0"/>
              <a:t>Use the Precise Timestamps to account variable delays.</a:t>
            </a:r>
          </a:p>
          <a:p>
            <a:pPr marL="342900" indent="-342900">
              <a:buAutoNum type="arabicParenR"/>
            </a:pPr>
            <a:r>
              <a:rPr lang="en-SG" dirty="0"/>
              <a:t>Close to accurate estimate of one-way delays at NICs using profiling.</a:t>
            </a:r>
            <a:r>
              <a:rPr lang="en-US" b="1" dirty="0"/>
              <a:t> </a:t>
            </a:r>
          </a:p>
        </p:txBody>
      </p:sp>
    </p:spTree>
    <p:extLst>
      <p:ext uri="{BB962C8B-B14F-4D97-AF65-F5344CB8AC3E}">
        <p14:creationId xmlns:p14="http://schemas.microsoft.com/office/powerpoint/2010/main" val="361994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584DB-94DC-4C67-9829-5525E383E5C2}"/>
              </a:ext>
            </a:extLst>
          </p:cNvPr>
          <p:cNvSpPr>
            <a:spLocks noGrp="1"/>
          </p:cNvSpPr>
          <p:nvPr>
            <p:ph type="title"/>
          </p:nvPr>
        </p:nvSpPr>
        <p:spPr>
          <a:xfrm>
            <a:off x="838200" y="350838"/>
            <a:ext cx="10515600" cy="1325563"/>
          </a:xfrm>
        </p:spPr>
        <p:txBody>
          <a:bodyPr/>
          <a:lstStyle/>
          <a:p>
            <a:r>
              <a:rPr lang="en-SG" dirty="0"/>
              <a:t>Existing Work</a:t>
            </a:r>
          </a:p>
        </p:txBody>
      </p:sp>
      <p:sp>
        <p:nvSpPr>
          <p:cNvPr id="3" name="Content Placeholder 2">
            <a:extLst>
              <a:ext uri="{FF2B5EF4-FFF2-40B4-BE49-F238E27FC236}">
                <a16:creationId xmlns:a16="http://schemas.microsoft.com/office/drawing/2014/main" xmlns="" id="{86E561C8-6B22-40A6-B01F-510186ADD66E}"/>
              </a:ext>
            </a:extLst>
          </p:cNvPr>
          <p:cNvSpPr>
            <a:spLocks noGrp="1"/>
          </p:cNvSpPr>
          <p:nvPr>
            <p:ph idx="1"/>
          </p:nvPr>
        </p:nvSpPr>
        <p:spPr>
          <a:xfrm>
            <a:off x="838200" y="1825625"/>
            <a:ext cx="10891838" cy="4351338"/>
          </a:xfrm>
        </p:spPr>
        <p:txBody>
          <a:bodyPr/>
          <a:lstStyle/>
          <a:p>
            <a:pPr marL="0" indent="0">
              <a:buNone/>
            </a:pPr>
            <a:r>
              <a:rPr lang="en-SG" sz="3200" b="1" dirty="0"/>
              <a:t>NTP, PTP, HUYGENS[NSDI ’18]</a:t>
            </a:r>
          </a:p>
          <a:p>
            <a:r>
              <a:rPr lang="en-SG" dirty="0"/>
              <a:t>End-to-End Host based Implementation.  </a:t>
            </a:r>
          </a:p>
          <a:p>
            <a:pPr lvl="1"/>
            <a:r>
              <a:rPr lang="en-SG" dirty="0"/>
              <a:t>Affected by variable delays.</a:t>
            </a:r>
          </a:p>
          <a:p>
            <a:pPr lvl="1"/>
            <a:r>
              <a:rPr lang="en-SG" dirty="0"/>
              <a:t>NTP uses statistical corrections.</a:t>
            </a:r>
          </a:p>
          <a:p>
            <a:pPr lvl="2"/>
            <a:r>
              <a:rPr lang="en-SG" dirty="0"/>
              <a:t>Sub-</a:t>
            </a:r>
            <a:r>
              <a:rPr lang="en-SG" dirty="0" err="1"/>
              <a:t>ms</a:t>
            </a:r>
            <a:r>
              <a:rPr lang="en-SG" dirty="0"/>
              <a:t> </a:t>
            </a:r>
          </a:p>
          <a:p>
            <a:pPr lvl="1"/>
            <a:r>
              <a:rPr lang="en-SG" dirty="0"/>
              <a:t>PTP uses hardware timestamping, network feedback.</a:t>
            </a:r>
          </a:p>
          <a:p>
            <a:pPr lvl="2"/>
            <a:r>
              <a:rPr lang="en-SG" dirty="0"/>
              <a:t>Ns to sub-us</a:t>
            </a:r>
          </a:p>
          <a:p>
            <a:pPr lvl="1"/>
            <a:r>
              <a:rPr lang="en-SG" dirty="0"/>
              <a:t>HUYGENS uses coded probes , SVM filtering technique.</a:t>
            </a:r>
          </a:p>
          <a:p>
            <a:pPr lvl="2"/>
            <a:r>
              <a:rPr lang="en-SG" dirty="0"/>
              <a:t>Sub-ns</a:t>
            </a:r>
          </a:p>
          <a:p>
            <a:pPr lvl="2"/>
            <a:r>
              <a:rPr lang="en-SG" dirty="0"/>
              <a:t>Higher traffic overhead.</a:t>
            </a:r>
          </a:p>
          <a:p>
            <a:pPr lvl="2"/>
            <a:endParaRPr lang="en-SG" dirty="0"/>
          </a:p>
          <a:p>
            <a:pPr marL="0" indent="0">
              <a:buNone/>
            </a:pPr>
            <a:endParaRPr lang="en-SG" dirty="0"/>
          </a:p>
          <a:p>
            <a:endParaRPr lang="en-SG" dirty="0"/>
          </a:p>
          <a:p>
            <a:endParaRPr lang="en-SG" dirty="0"/>
          </a:p>
          <a:p>
            <a:endParaRPr lang="en-SG" dirty="0"/>
          </a:p>
          <a:p>
            <a:endParaRPr lang="en-SG" dirty="0"/>
          </a:p>
        </p:txBody>
      </p:sp>
      <p:sp>
        <p:nvSpPr>
          <p:cNvPr id="4" name="Slide Number Placeholder 3">
            <a:extLst>
              <a:ext uri="{FF2B5EF4-FFF2-40B4-BE49-F238E27FC236}">
                <a16:creationId xmlns:a16="http://schemas.microsoft.com/office/drawing/2014/main" xmlns="" id="{AA1C4761-DE34-4999-B3C1-678F94400C0D}"/>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a:t>
            </a:fld>
            <a:endParaRPr lang="en-SG" dirty="0"/>
          </a:p>
        </p:txBody>
      </p:sp>
      <p:sp>
        <p:nvSpPr>
          <p:cNvPr id="6" name="TextBox 5"/>
          <p:cNvSpPr txBox="1"/>
          <p:nvPr/>
        </p:nvSpPr>
        <p:spPr>
          <a:xfrm>
            <a:off x="3771901" y="6031210"/>
            <a:ext cx="4936330" cy="461665"/>
          </a:xfrm>
          <a:prstGeom prst="rect">
            <a:avLst/>
          </a:prstGeom>
          <a:noFill/>
        </p:spPr>
        <p:txBody>
          <a:bodyPr wrap="square" rtlCol="0">
            <a:spAutoFit/>
          </a:bodyPr>
          <a:lstStyle/>
          <a:p>
            <a:r>
              <a:rPr lang="en-US" sz="2400" b="1" dirty="0"/>
              <a:t>Synchronize End-hosts CPU &amp; </a:t>
            </a:r>
            <a:r>
              <a:rPr lang="en-US" sz="2400" b="1" dirty="0" err="1"/>
              <a:t>NiC</a:t>
            </a:r>
            <a:r>
              <a:rPr lang="en-US" sz="2400" b="1" dirty="0"/>
              <a:t>!!</a:t>
            </a:r>
          </a:p>
        </p:txBody>
      </p:sp>
    </p:spTree>
    <p:extLst>
      <p:ext uri="{BB962C8B-B14F-4D97-AF65-F5344CB8AC3E}">
        <p14:creationId xmlns:p14="http://schemas.microsoft.com/office/powerpoint/2010/main" val="360674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xmlns="" id="{607E2AB5-490D-46FC-B822-7DBC480D5332}"/>
              </a:ext>
            </a:extLst>
          </p:cNvPr>
          <p:cNvCxnSpPr>
            <a:cxnSpLocks/>
          </p:cNvCxnSpPr>
          <p:nvPr/>
        </p:nvCxnSpPr>
        <p:spPr>
          <a:xfrm flipH="1">
            <a:off x="4849777" y="2674340"/>
            <a:ext cx="156628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xmlns="" id="{77450C62-CE7E-43AE-B663-BEAB127553AB}"/>
              </a:ext>
            </a:extLst>
          </p:cNvPr>
          <p:cNvCxnSpPr>
            <a:cxnSpLocks/>
          </p:cNvCxnSpPr>
          <p:nvPr/>
        </p:nvCxnSpPr>
        <p:spPr>
          <a:xfrm flipH="1">
            <a:off x="3631327" y="2906569"/>
            <a:ext cx="3968612" cy="1353374"/>
          </a:xfrm>
          <a:prstGeom prst="line">
            <a:avLst/>
          </a:prstGeom>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Design Summary</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40</a:t>
            </a:fld>
            <a:endParaRPr lang="en-SG"/>
          </a:p>
        </p:txBody>
      </p:sp>
      <p:pic>
        <p:nvPicPr>
          <p:cNvPr id="5" name="Graphic 4">
            <a:extLst>
              <a:ext uri="{FF2B5EF4-FFF2-40B4-BE49-F238E27FC236}">
                <a16:creationId xmlns:a16="http://schemas.microsoft.com/office/drawing/2014/main" xmlns="" id="{E6A28785-2D96-4B7F-B67A-BF947357B88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2" y="2246291"/>
            <a:ext cx="3470811" cy="856099"/>
          </a:xfrm>
          <a:prstGeom prst="rect">
            <a:avLst/>
          </a:prstGeom>
        </p:spPr>
      </p:pic>
      <p:pic>
        <p:nvPicPr>
          <p:cNvPr id="6" name="Graphic 5">
            <a:extLst>
              <a:ext uri="{FF2B5EF4-FFF2-40B4-BE49-F238E27FC236}">
                <a16:creationId xmlns:a16="http://schemas.microsoft.com/office/drawing/2014/main" xmlns="" id="{9857C857-2C43-4B1D-8208-6033C970F6B9}"/>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3" y="3998925"/>
            <a:ext cx="3470811" cy="856099"/>
          </a:xfrm>
          <a:prstGeom prst="rect">
            <a:avLst/>
          </a:prstGeom>
        </p:spPr>
      </p:pic>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3998924"/>
            <a:ext cx="3470811" cy="856099"/>
          </a:xfrm>
          <a:prstGeom prst="rect">
            <a:avLst/>
          </a:prstGeom>
        </p:spPr>
      </p:pic>
      <p:pic>
        <p:nvPicPr>
          <p:cNvPr id="8" name="Picture 7">
            <a:extLst>
              <a:ext uri="{FF2B5EF4-FFF2-40B4-BE49-F238E27FC236}">
                <a16:creationId xmlns:a16="http://schemas.microsoft.com/office/drawing/2014/main" xmlns="" id="{AF84945B-592E-4C06-98F6-D36F73B74761}"/>
              </a:ext>
            </a:extLst>
          </p:cNvPr>
          <p:cNvPicPr>
            <a:picLocks noChangeAspect="1"/>
          </p:cNvPicPr>
          <p:nvPr/>
        </p:nvPicPr>
        <p:blipFill rotWithShape="1">
          <a:blip r:embed="rId5"/>
          <a:srcRect l="1" r="66064" b="58898"/>
          <a:stretch/>
        </p:blipFill>
        <p:spPr>
          <a:xfrm>
            <a:off x="2483970" y="5838677"/>
            <a:ext cx="2294719" cy="776120"/>
          </a:xfrm>
          <a:prstGeom prst="rect">
            <a:avLst/>
          </a:prstGeom>
        </p:spPr>
      </p:pic>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5"/>
          <a:srcRect l="1" r="66064" b="58898"/>
          <a:stretch/>
        </p:blipFill>
        <p:spPr>
          <a:xfrm>
            <a:off x="6481884" y="5838677"/>
            <a:ext cx="2294719" cy="776120"/>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2230983"/>
            <a:ext cx="3470811" cy="856099"/>
          </a:xfrm>
          <a:prstGeom prst="rect">
            <a:avLst/>
          </a:prstGeom>
        </p:spPr>
      </p:pic>
      <p:cxnSp>
        <p:nvCxnSpPr>
          <p:cNvPr id="25" name="Straight Connector 24">
            <a:extLst>
              <a:ext uri="{FF2B5EF4-FFF2-40B4-BE49-F238E27FC236}">
                <a16:creationId xmlns:a16="http://schemas.microsoft.com/office/drawing/2014/main" xmlns="" id="{053332F8-7A64-4268-A4DC-23090DB6BD98}"/>
              </a:ext>
            </a:extLst>
          </p:cNvPr>
          <p:cNvCxnSpPr>
            <a:cxnSpLocks/>
          </p:cNvCxnSpPr>
          <p:nvPr/>
        </p:nvCxnSpPr>
        <p:spPr>
          <a:xfrm>
            <a:off x="7599939" y="2946399"/>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CFF74DC5-9539-44FF-945F-1535BB69D1BB}"/>
              </a:ext>
            </a:extLst>
          </p:cNvPr>
          <p:cNvCxnSpPr>
            <a:cxnSpLocks/>
          </p:cNvCxnSpPr>
          <p:nvPr/>
        </p:nvCxnSpPr>
        <p:spPr>
          <a:xfrm>
            <a:off x="3631327" y="4695372"/>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xmlns="" id="{3DAA9336-A010-47E0-9197-AB7C3AF0A2A9}"/>
              </a:ext>
            </a:extLst>
          </p:cNvPr>
          <p:cNvCxnSpPr>
            <a:cxnSpLocks/>
          </p:cNvCxnSpPr>
          <p:nvPr/>
        </p:nvCxnSpPr>
        <p:spPr>
          <a:xfrm>
            <a:off x="7634514" y="4695371"/>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xmlns="" id="{F2B7FDF1-1C33-44EB-A808-5D037ECD78BD}"/>
              </a:ext>
            </a:extLst>
          </p:cNvPr>
          <p:cNvCxnSpPr>
            <a:cxnSpLocks/>
          </p:cNvCxnSpPr>
          <p:nvPr/>
        </p:nvCxnSpPr>
        <p:spPr>
          <a:xfrm flipH="1" flipV="1">
            <a:off x="4849778" y="2674340"/>
            <a:ext cx="1545623" cy="85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DD95FB4-2D14-497C-BDCF-8F0D46D5235D}"/>
              </a:ext>
            </a:extLst>
          </p:cNvPr>
          <p:cNvCxnSpPr>
            <a:cxnSpLocks/>
          </p:cNvCxnSpPr>
          <p:nvPr/>
        </p:nvCxnSpPr>
        <p:spPr>
          <a:xfrm>
            <a:off x="7599938" y="2906570"/>
            <a:ext cx="0" cy="1393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686E2E60-36EE-45D4-90DC-6F79FFB05437}"/>
              </a:ext>
            </a:extLst>
          </p:cNvPr>
          <p:cNvCxnSpPr>
            <a:cxnSpLocks/>
          </p:cNvCxnSpPr>
          <p:nvPr/>
        </p:nvCxnSpPr>
        <p:spPr>
          <a:xfrm flipH="1">
            <a:off x="3631327" y="2906570"/>
            <a:ext cx="3968612" cy="13533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73C87EB-26CD-4DA4-8F55-16152EE3DE96}"/>
              </a:ext>
            </a:extLst>
          </p:cNvPr>
          <p:cNvCxnSpPr>
            <a:cxnSpLocks/>
          </p:cNvCxnSpPr>
          <p:nvPr/>
        </p:nvCxnSpPr>
        <p:spPr>
          <a:xfrm flipH="1">
            <a:off x="7634513" y="4695372"/>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0AD0F5C-4128-42CA-8C10-7A5E44C61BE6}"/>
              </a:ext>
            </a:extLst>
          </p:cNvPr>
          <p:cNvCxnSpPr>
            <a:cxnSpLocks/>
          </p:cNvCxnSpPr>
          <p:nvPr/>
        </p:nvCxnSpPr>
        <p:spPr>
          <a:xfrm flipH="1">
            <a:off x="3635204" y="4695371"/>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514EBEAA-572A-41B1-AA04-666A5C0121D7}"/>
              </a:ext>
            </a:extLst>
          </p:cNvPr>
          <p:cNvSpPr txBox="1"/>
          <p:nvPr/>
        </p:nvSpPr>
        <p:spPr>
          <a:xfrm>
            <a:off x="7873911" y="2180636"/>
            <a:ext cx="1735403" cy="369332"/>
          </a:xfrm>
          <a:prstGeom prst="rect">
            <a:avLst/>
          </a:prstGeom>
          <a:noFill/>
        </p:spPr>
        <p:txBody>
          <a:bodyPr wrap="square" rtlCol="0">
            <a:spAutoFit/>
          </a:bodyPr>
          <a:lstStyle/>
          <a:p>
            <a:r>
              <a:rPr lang="en-SG" dirty="0"/>
              <a:t>Master Switch</a:t>
            </a:r>
          </a:p>
        </p:txBody>
      </p:sp>
      <p:sp>
        <p:nvSpPr>
          <p:cNvPr id="22" name="Rectangle 9"/>
          <p:cNvSpPr/>
          <p:nvPr/>
        </p:nvSpPr>
        <p:spPr>
          <a:xfrm>
            <a:off x="2598112" y="2713124"/>
            <a:ext cx="5697589" cy="17849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a:off x="2601331" y="2729857"/>
            <a:ext cx="5910773" cy="1737360"/>
          </a:xfrm>
          <a:prstGeom prst="rect">
            <a:avLst/>
          </a:prstGeom>
          <a:solidFill>
            <a:schemeClr val="tx2">
              <a:lumMod val="40000"/>
              <a:lumOff val="60000"/>
            </a:schemeClr>
          </a:solidFill>
          <a:ln>
            <a:noFill/>
          </a:ln>
        </p:spPr>
        <p:txBody>
          <a:bodyPr wrap="square" rtlCol="0">
            <a:spAutoFit/>
          </a:bodyPr>
          <a:lstStyle/>
          <a:p>
            <a:r>
              <a:rPr lang="en-US" b="1" dirty="0"/>
              <a:t>Challenge 2 : </a:t>
            </a:r>
            <a:r>
              <a:rPr lang="en-SG" b="1" dirty="0"/>
              <a:t>CPU Scheduling Delays </a:t>
            </a:r>
          </a:p>
          <a:p>
            <a:endParaRPr lang="en-SG" dirty="0"/>
          </a:p>
          <a:p>
            <a:r>
              <a:rPr lang="en-SG" b="1" dirty="0"/>
              <a:t>Solution : </a:t>
            </a:r>
          </a:p>
          <a:p>
            <a:pPr marL="342900" indent="-342900">
              <a:buAutoNum type="arabicParenR"/>
            </a:pPr>
            <a:r>
              <a:rPr lang="en-SG" dirty="0"/>
              <a:t>Maintain the Clock in data-plane.</a:t>
            </a:r>
          </a:p>
          <a:p>
            <a:endParaRPr lang="en-SG" b="1" dirty="0"/>
          </a:p>
          <a:p>
            <a:endParaRPr lang="en-SG" dirty="0"/>
          </a:p>
          <a:p>
            <a:endParaRPr lang="en-SG" dirty="0"/>
          </a:p>
          <a:p>
            <a:r>
              <a:rPr lang="en-US" b="1" dirty="0"/>
              <a:t> </a:t>
            </a:r>
          </a:p>
        </p:txBody>
      </p:sp>
    </p:spTree>
    <p:extLst>
      <p:ext uri="{BB962C8B-B14F-4D97-AF65-F5344CB8AC3E}">
        <p14:creationId xmlns:p14="http://schemas.microsoft.com/office/powerpoint/2010/main" val="41806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xmlns="" id="{607E2AB5-490D-46FC-B822-7DBC480D5332}"/>
              </a:ext>
            </a:extLst>
          </p:cNvPr>
          <p:cNvCxnSpPr>
            <a:cxnSpLocks/>
          </p:cNvCxnSpPr>
          <p:nvPr/>
        </p:nvCxnSpPr>
        <p:spPr>
          <a:xfrm flipH="1">
            <a:off x="4849777" y="2674340"/>
            <a:ext cx="156628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xmlns="" id="{77450C62-CE7E-43AE-B663-BEAB127553AB}"/>
              </a:ext>
            </a:extLst>
          </p:cNvPr>
          <p:cNvCxnSpPr>
            <a:cxnSpLocks/>
          </p:cNvCxnSpPr>
          <p:nvPr/>
        </p:nvCxnSpPr>
        <p:spPr>
          <a:xfrm flipH="1">
            <a:off x="3631327" y="2906569"/>
            <a:ext cx="3968612" cy="1353374"/>
          </a:xfrm>
          <a:prstGeom prst="line">
            <a:avLst/>
          </a:prstGeom>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xmlns="" id="{7D9048E0-4723-46E1-9733-63F267AAE6F8}"/>
              </a:ext>
            </a:extLst>
          </p:cNvPr>
          <p:cNvSpPr>
            <a:spLocks noGrp="1"/>
          </p:cNvSpPr>
          <p:nvPr>
            <p:ph type="title"/>
          </p:nvPr>
        </p:nvSpPr>
        <p:spPr/>
        <p:txBody>
          <a:bodyPr/>
          <a:lstStyle/>
          <a:p>
            <a:r>
              <a:rPr lang="en-SG" dirty="0"/>
              <a:t>DPTP Design Summary</a:t>
            </a:r>
          </a:p>
        </p:txBody>
      </p:sp>
      <p:sp>
        <p:nvSpPr>
          <p:cNvPr id="4" name="Slide Number Placeholder 3">
            <a:extLst>
              <a:ext uri="{FF2B5EF4-FFF2-40B4-BE49-F238E27FC236}">
                <a16:creationId xmlns:a16="http://schemas.microsoft.com/office/drawing/2014/main" xmlns="" id="{1FD80C4B-BDA9-41F0-A143-C6F9EE288EC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41</a:t>
            </a:fld>
            <a:endParaRPr lang="en-SG"/>
          </a:p>
        </p:txBody>
      </p:sp>
      <p:pic>
        <p:nvPicPr>
          <p:cNvPr id="5" name="Graphic 4">
            <a:extLst>
              <a:ext uri="{FF2B5EF4-FFF2-40B4-BE49-F238E27FC236}">
                <a16:creationId xmlns:a16="http://schemas.microsoft.com/office/drawing/2014/main" xmlns="" id="{E6A28785-2D96-4B7F-B67A-BF947357B88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2" y="2246291"/>
            <a:ext cx="3470811" cy="856099"/>
          </a:xfrm>
          <a:prstGeom prst="rect">
            <a:avLst/>
          </a:prstGeom>
        </p:spPr>
      </p:pic>
      <p:pic>
        <p:nvPicPr>
          <p:cNvPr id="6" name="Graphic 5">
            <a:extLst>
              <a:ext uri="{FF2B5EF4-FFF2-40B4-BE49-F238E27FC236}">
                <a16:creationId xmlns:a16="http://schemas.microsoft.com/office/drawing/2014/main" xmlns="" id="{9857C857-2C43-4B1D-8208-6033C970F6B9}"/>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1895923" y="3998925"/>
            <a:ext cx="3470811" cy="856099"/>
          </a:xfrm>
          <a:prstGeom prst="rect">
            <a:avLst/>
          </a:prstGeom>
        </p:spPr>
      </p:pic>
      <p:pic>
        <p:nvPicPr>
          <p:cNvPr id="7" name="Graphic 6">
            <a:extLst>
              <a:ext uri="{FF2B5EF4-FFF2-40B4-BE49-F238E27FC236}">
                <a16:creationId xmlns:a16="http://schemas.microsoft.com/office/drawing/2014/main" xmlns="" id="{EFC1B49E-D097-46D3-8BFC-85EF426B6716}"/>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3998924"/>
            <a:ext cx="3470811" cy="856099"/>
          </a:xfrm>
          <a:prstGeom prst="rect">
            <a:avLst/>
          </a:prstGeom>
        </p:spPr>
      </p:pic>
      <p:pic>
        <p:nvPicPr>
          <p:cNvPr id="8" name="Picture 7">
            <a:extLst>
              <a:ext uri="{FF2B5EF4-FFF2-40B4-BE49-F238E27FC236}">
                <a16:creationId xmlns:a16="http://schemas.microsoft.com/office/drawing/2014/main" xmlns="" id="{AF84945B-592E-4C06-98F6-D36F73B74761}"/>
              </a:ext>
            </a:extLst>
          </p:cNvPr>
          <p:cNvPicPr>
            <a:picLocks noChangeAspect="1"/>
          </p:cNvPicPr>
          <p:nvPr/>
        </p:nvPicPr>
        <p:blipFill rotWithShape="1">
          <a:blip r:embed="rId5"/>
          <a:srcRect l="1" r="66064" b="58898"/>
          <a:stretch/>
        </p:blipFill>
        <p:spPr>
          <a:xfrm>
            <a:off x="2483970" y="5838677"/>
            <a:ext cx="2294719" cy="776120"/>
          </a:xfrm>
          <a:prstGeom prst="rect">
            <a:avLst/>
          </a:prstGeom>
        </p:spPr>
      </p:pic>
      <p:pic>
        <p:nvPicPr>
          <p:cNvPr id="9" name="Picture 8">
            <a:extLst>
              <a:ext uri="{FF2B5EF4-FFF2-40B4-BE49-F238E27FC236}">
                <a16:creationId xmlns:a16="http://schemas.microsoft.com/office/drawing/2014/main" xmlns="" id="{2686B0AC-F053-47D6-839E-1F62DAD5D064}"/>
              </a:ext>
            </a:extLst>
          </p:cNvPr>
          <p:cNvPicPr>
            <a:picLocks noChangeAspect="1"/>
          </p:cNvPicPr>
          <p:nvPr/>
        </p:nvPicPr>
        <p:blipFill rotWithShape="1">
          <a:blip r:embed="rId5"/>
          <a:srcRect l="1" r="66064" b="58898"/>
          <a:stretch/>
        </p:blipFill>
        <p:spPr>
          <a:xfrm>
            <a:off x="6481884" y="5838677"/>
            <a:ext cx="2294719" cy="776120"/>
          </a:xfrm>
          <a:prstGeom prst="rect">
            <a:avLst/>
          </a:prstGeom>
        </p:spPr>
      </p:pic>
      <p:pic>
        <p:nvPicPr>
          <p:cNvPr id="11" name="Graphic 10">
            <a:extLst>
              <a:ext uri="{FF2B5EF4-FFF2-40B4-BE49-F238E27FC236}">
                <a16:creationId xmlns:a16="http://schemas.microsoft.com/office/drawing/2014/main" xmlns="" id="{3F1DA3FB-6A50-4907-8327-A138B6598CE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6275" b="56545"/>
          <a:stretch/>
        </p:blipFill>
        <p:spPr>
          <a:xfrm>
            <a:off x="5864535" y="2230983"/>
            <a:ext cx="3470811" cy="856099"/>
          </a:xfrm>
          <a:prstGeom prst="rect">
            <a:avLst/>
          </a:prstGeom>
        </p:spPr>
      </p:pic>
      <p:cxnSp>
        <p:nvCxnSpPr>
          <p:cNvPr id="25" name="Straight Connector 24">
            <a:extLst>
              <a:ext uri="{FF2B5EF4-FFF2-40B4-BE49-F238E27FC236}">
                <a16:creationId xmlns:a16="http://schemas.microsoft.com/office/drawing/2014/main" xmlns="" id="{053332F8-7A64-4268-A4DC-23090DB6BD98}"/>
              </a:ext>
            </a:extLst>
          </p:cNvPr>
          <p:cNvCxnSpPr>
            <a:cxnSpLocks/>
          </p:cNvCxnSpPr>
          <p:nvPr/>
        </p:nvCxnSpPr>
        <p:spPr>
          <a:xfrm>
            <a:off x="7599939" y="2946399"/>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CFF74DC5-9539-44FF-945F-1535BB69D1BB}"/>
              </a:ext>
            </a:extLst>
          </p:cNvPr>
          <p:cNvCxnSpPr>
            <a:cxnSpLocks/>
          </p:cNvCxnSpPr>
          <p:nvPr/>
        </p:nvCxnSpPr>
        <p:spPr>
          <a:xfrm>
            <a:off x="3631327" y="4695372"/>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xmlns="" id="{3DAA9336-A010-47E0-9197-AB7C3AF0A2A9}"/>
              </a:ext>
            </a:extLst>
          </p:cNvPr>
          <p:cNvCxnSpPr>
            <a:cxnSpLocks/>
          </p:cNvCxnSpPr>
          <p:nvPr/>
        </p:nvCxnSpPr>
        <p:spPr>
          <a:xfrm>
            <a:off x="7634514" y="4695371"/>
            <a:ext cx="0" cy="1313543"/>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xmlns="" id="{F2B7FDF1-1C33-44EB-A808-5D037ECD78BD}"/>
              </a:ext>
            </a:extLst>
          </p:cNvPr>
          <p:cNvCxnSpPr>
            <a:cxnSpLocks/>
          </p:cNvCxnSpPr>
          <p:nvPr/>
        </p:nvCxnSpPr>
        <p:spPr>
          <a:xfrm flipH="1" flipV="1">
            <a:off x="4849778" y="2674340"/>
            <a:ext cx="1545623" cy="85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DD95FB4-2D14-497C-BDCF-8F0D46D5235D}"/>
              </a:ext>
            </a:extLst>
          </p:cNvPr>
          <p:cNvCxnSpPr>
            <a:cxnSpLocks/>
          </p:cNvCxnSpPr>
          <p:nvPr/>
        </p:nvCxnSpPr>
        <p:spPr>
          <a:xfrm>
            <a:off x="7599938" y="2906570"/>
            <a:ext cx="0" cy="1393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686E2E60-36EE-45D4-90DC-6F79FFB05437}"/>
              </a:ext>
            </a:extLst>
          </p:cNvPr>
          <p:cNvCxnSpPr>
            <a:cxnSpLocks/>
          </p:cNvCxnSpPr>
          <p:nvPr/>
        </p:nvCxnSpPr>
        <p:spPr>
          <a:xfrm flipH="1">
            <a:off x="3631327" y="2906570"/>
            <a:ext cx="3968612" cy="13533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73C87EB-26CD-4DA4-8F55-16152EE3DE96}"/>
              </a:ext>
            </a:extLst>
          </p:cNvPr>
          <p:cNvCxnSpPr>
            <a:cxnSpLocks/>
          </p:cNvCxnSpPr>
          <p:nvPr/>
        </p:nvCxnSpPr>
        <p:spPr>
          <a:xfrm flipH="1">
            <a:off x="7634513" y="4695372"/>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0AD0F5C-4128-42CA-8C10-7A5E44C61BE6}"/>
              </a:ext>
            </a:extLst>
          </p:cNvPr>
          <p:cNvCxnSpPr>
            <a:cxnSpLocks/>
          </p:cNvCxnSpPr>
          <p:nvPr/>
        </p:nvCxnSpPr>
        <p:spPr>
          <a:xfrm flipH="1">
            <a:off x="3635204" y="4695371"/>
            <a:ext cx="0" cy="13135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514EBEAA-572A-41B1-AA04-666A5C0121D7}"/>
              </a:ext>
            </a:extLst>
          </p:cNvPr>
          <p:cNvSpPr txBox="1"/>
          <p:nvPr/>
        </p:nvSpPr>
        <p:spPr>
          <a:xfrm>
            <a:off x="7873911" y="2180636"/>
            <a:ext cx="1735403" cy="369332"/>
          </a:xfrm>
          <a:prstGeom prst="rect">
            <a:avLst/>
          </a:prstGeom>
          <a:noFill/>
        </p:spPr>
        <p:txBody>
          <a:bodyPr wrap="square" rtlCol="0">
            <a:spAutoFit/>
          </a:bodyPr>
          <a:lstStyle/>
          <a:p>
            <a:r>
              <a:rPr lang="en-SG" dirty="0"/>
              <a:t>Master Switch</a:t>
            </a:r>
          </a:p>
        </p:txBody>
      </p:sp>
      <p:sp>
        <p:nvSpPr>
          <p:cNvPr id="22" name="Rectangle 9"/>
          <p:cNvSpPr/>
          <p:nvPr/>
        </p:nvSpPr>
        <p:spPr>
          <a:xfrm>
            <a:off x="2598112" y="2713124"/>
            <a:ext cx="5697589" cy="17849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a:off x="2601331" y="2729857"/>
            <a:ext cx="5910773" cy="1754326"/>
          </a:xfrm>
          <a:prstGeom prst="rect">
            <a:avLst/>
          </a:prstGeom>
          <a:solidFill>
            <a:schemeClr val="tx2">
              <a:lumMod val="40000"/>
              <a:lumOff val="60000"/>
            </a:schemeClr>
          </a:solidFill>
          <a:ln>
            <a:noFill/>
          </a:ln>
        </p:spPr>
        <p:txBody>
          <a:bodyPr wrap="square" rtlCol="0">
            <a:spAutoFit/>
          </a:bodyPr>
          <a:lstStyle/>
          <a:p>
            <a:r>
              <a:rPr lang="en-US" b="1" dirty="0"/>
              <a:t>Challenge 3 : </a:t>
            </a:r>
            <a:r>
              <a:rPr lang="en-SG" b="1" dirty="0"/>
              <a:t>Clock Drifts</a:t>
            </a:r>
          </a:p>
          <a:p>
            <a:endParaRPr lang="en-SG" dirty="0"/>
          </a:p>
          <a:p>
            <a:r>
              <a:rPr lang="en-SG" b="1" dirty="0"/>
              <a:t>Solution : </a:t>
            </a:r>
          </a:p>
          <a:p>
            <a:pPr marL="342900" indent="-342900">
              <a:buAutoNum type="arabicParenR"/>
            </a:pPr>
            <a:r>
              <a:rPr lang="en-SG" dirty="0"/>
              <a:t>Continuous DPTP synchronization.</a:t>
            </a:r>
          </a:p>
          <a:p>
            <a:pPr marL="342900" indent="-342900">
              <a:buAutoNum type="arabicParenR"/>
            </a:pPr>
            <a:r>
              <a:rPr lang="en-SG" dirty="0"/>
              <a:t>Sub-RTT Response (Adjacent nodes).</a:t>
            </a:r>
          </a:p>
          <a:p>
            <a:endParaRPr lang="en-SG" dirty="0"/>
          </a:p>
        </p:txBody>
      </p:sp>
    </p:spTree>
    <p:extLst>
      <p:ext uri="{BB962C8B-B14F-4D97-AF65-F5344CB8AC3E}">
        <p14:creationId xmlns:p14="http://schemas.microsoft.com/office/powerpoint/2010/main" val="30415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BF93C-6228-408A-87E6-6937FCA4B40A}"/>
              </a:ext>
            </a:extLst>
          </p:cNvPr>
          <p:cNvSpPr>
            <a:spLocks noGrp="1"/>
          </p:cNvSpPr>
          <p:nvPr>
            <p:ph type="title"/>
          </p:nvPr>
        </p:nvSpPr>
        <p:spPr/>
        <p:txBody>
          <a:bodyPr/>
          <a:lstStyle/>
          <a:p>
            <a:r>
              <a:rPr lang="en-SG" dirty="0"/>
              <a:t>DPTP Implementation</a:t>
            </a:r>
          </a:p>
        </p:txBody>
      </p:sp>
      <p:sp>
        <p:nvSpPr>
          <p:cNvPr id="5" name="Slide Number Placeholder 4">
            <a:extLst>
              <a:ext uri="{FF2B5EF4-FFF2-40B4-BE49-F238E27FC236}">
                <a16:creationId xmlns:a16="http://schemas.microsoft.com/office/drawing/2014/main" xmlns="" id="{338E7F03-CB33-4A61-8F5B-92048A9BCE43}"/>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42</a:t>
            </a:fld>
            <a:endParaRPr lang="en-SG"/>
          </a:p>
        </p:txBody>
      </p:sp>
      <p:sp>
        <p:nvSpPr>
          <p:cNvPr id="6" name="Content Placeholder 2">
            <a:extLst>
              <a:ext uri="{FF2B5EF4-FFF2-40B4-BE49-F238E27FC236}">
                <a16:creationId xmlns:a16="http://schemas.microsoft.com/office/drawing/2014/main" xmlns="" id="{BB056948-75EE-443E-881A-2C9DB395BE20}"/>
              </a:ext>
            </a:extLst>
          </p:cNvPr>
          <p:cNvSpPr>
            <a:spLocks noGrp="1"/>
          </p:cNvSpPr>
          <p:nvPr>
            <p:ph idx="1"/>
          </p:nvPr>
        </p:nvSpPr>
        <p:spPr>
          <a:xfrm>
            <a:off x="838200" y="1825625"/>
            <a:ext cx="10515600" cy="4825788"/>
          </a:xfrm>
        </p:spPr>
        <p:txBody>
          <a:bodyPr>
            <a:normAutofit fontScale="92500" lnSpcReduction="10000"/>
          </a:bodyPr>
          <a:lstStyle/>
          <a:p>
            <a:r>
              <a:rPr lang="en-IN" dirty="0">
                <a:solidFill>
                  <a:srgbClr val="C00000"/>
                </a:solidFill>
              </a:rPr>
              <a:t>Barefoot Tofino Switch (Wedge100BF-32X)</a:t>
            </a:r>
          </a:p>
          <a:p>
            <a:pPr marL="457200" lvl="1" indent="0">
              <a:buNone/>
            </a:pPr>
            <a:r>
              <a:rPr lang="en-IN" b="1" dirty="0"/>
              <a:t>Data-Plane </a:t>
            </a:r>
          </a:p>
          <a:p>
            <a:pPr lvl="1"/>
            <a:r>
              <a:rPr lang="en-IN" dirty="0"/>
              <a:t>900 lines on P4 code</a:t>
            </a:r>
          </a:p>
          <a:p>
            <a:pPr lvl="7"/>
            <a:endParaRPr lang="en-IN" dirty="0"/>
          </a:p>
          <a:p>
            <a:pPr marL="457200" lvl="1" indent="0">
              <a:buNone/>
            </a:pPr>
            <a:r>
              <a:rPr lang="en-IN" b="1" dirty="0"/>
              <a:t>Control-Plane</a:t>
            </a:r>
          </a:p>
          <a:p>
            <a:pPr lvl="1"/>
            <a:r>
              <a:rPr lang="en-IN" dirty="0"/>
              <a:t>500 lines of C code</a:t>
            </a:r>
          </a:p>
          <a:p>
            <a:pPr lvl="1"/>
            <a:r>
              <a:rPr lang="en-IN" dirty="0"/>
              <a:t>DPTP request generation</a:t>
            </a:r>
          </a:p>
          <a:p>
            <a:pPr lvl="1"/>
            <a:r>
              <a:rPr lang="en-IN" dirty="0"/>
              <a:t>DPTP follow-up packet handler</a:t>
            </a:r>
          </a:p>
          <a:p>
            <a:pPr lvl="1"/>
            <a:r>
              <a:rPr lang="en-IN" dirty="0"/>
              <a:t>Era Maintenance</a:t>
            </a:r>
          </a:p>
          <a:p>
            <a:pPr lvl="6"/>
            <a:endParaRPr lang="en-IN" dirty="0"/>
          </a:p>
          <a:p>
            <a:r>
              <a:rPr lang="en-IN" dirty="0">
                <a:solidFill>
                  <a:srgbClr val="C00000"/>
                </a:solidFill>
              </a:rPr>
              <a:t>NIC client</a:t>
            </a:r>
          </a:p>
          <a:p>
            <a:pPr lvl="1"/>
            <a:r>
              <a:rPr lang="en-IN" dirty="0" err="1"/>
              <a:t>MoonGen</a:t>
            </a:r>
            <a:r>
              <a:rPr lang="en-IN" dirty="0"/>
              <a:t> wrapper over Intel DPDK</a:t>
            </a:r>
          </a:p>
          <a:p>
            <a:pPr lvl="1"/>
            <a:r>
              <a:rPr lang="en-IN" dirty="0"/>
              <a:t>Crafting and handling (</a:t>
            </a:r>
            <a:r>
              <a:rPr lang="en-IN" dirty="0" err="1"/>
              <a:t>Tx</a:t>
            </a:r>
            <a:r>
              <a:rPr lang="en-IN" dirty="0"/>
              <a:t>/Rx) custom packets </a:t>
            </a:r>
          </a:p>
          <a:p>
            <a:pPr lvl="2"/>
            <a:r>
              <a:rPr lang="en-IN" dirty="0"/>
              <a:t>while bypassing the kernel</a:t>
            </a:r>
          </a:p>
          <a:p>
            <a:pPr lvl="1"/>
            <a:endParaRPr lang="en-IN" dirty="0"/>
          </a:p>
          <a:p>
            <a:pPr marL="0" indent="0">
              <a:buNone/>
            </a:pPr>
            <a:endParaRPr lang="en-US" b="1" dirty="0"/>
          </a:p>
        </p:txBody>
      </p:sp>
    </p:spTree>
    <p:extLst>
      <p:ext uri="{BB962C8B-B14F-4D97-AF65-F5344CB8AC3E}">
        <p14:creationId xmlns:p14="http://schemas.microsoft.com/office/powerpoint/2010/main" val="38492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8F0DE2-C3C2-4B3A-B77A-A9E4A856323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Evaluation</a:t>
            </a:r>
          </a:p>
        </p:txBody>
      </p:sp>
      <p:pic>
        <p:nvPicPr>
          <p:cNvPr id="4" name="Picture 3" descr="A picture containing text&#10;&#10;Description automatically generated">
            <a:extLst>
              <a:ext uri="{FF2B5EF4-FFF2-40B4-BE49-F238E27FC236}">
                <a16:creationId xmlns:a16="http://schemas.microsoft.com/office/drawing/2014/main" xmlns="" id="{A4CDCBC2-9473-439B-B83B-15F3C9ECD286}"/>
              </a:ext>
            </a:extLst>
          </p:cNvPr>
          <p:cNvPicPr>
            <a:picLocks noChangeAspect="1"/>
          </p:cNvPicPr>
          <p:nvPr/>
        </p:nvPicPr>
        <p:blipFill>
          <a:blip r:embed="rId3"/>
          <a:stretch>
            <a:fillRect/>
          </a:stretch>
        </p:blipFill>
        <p:spPr>
          <a:xfrm>
            <a:off x="4019814" y="1173702"/>
            <a:ext cx="7188199" cy="4510595"/>
          </a:xfrm>
          <a:prstGeom prst="rect">
            <a:avLst/>
          </a:prstGeom>
        </p:spPr>
      </p:pic>
      <p:sp>
        <p:nvSpPr>
          <p:cNvPr id="7" name="Slide Number Placeholder 6">
            <a:extLst>
              <a:ext uri="{FF2B5EF4-FFF2-40B4-BE49-F238E27FC236}">
                <a16:creationId xmlns:a16="http://schemas.microsoft.com/office/drawing/2014/main" xmlns="" id="{DDADFF9C-8097-4DB8-945F-4448BE9DA397}"/>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43</a:t>
            </a:fld>
            <a:endParaRPr lang="en-SG"/>
          </a:p>
        </p:txBody>
      </p:sp>
      <p:sp>
        <p:nvSpPr>
          <p:cNvPr id="22" name="Rectangle: Rounded Corners 21">
            <a:extLst>
              <a:ext uri="{FF2B5EF4-FFF2-40B4-BE49-F238E27FC236}">
                <a16:creationId xmlns:a16="http://schemas.microsoft.com/office/drawing/2014/main" xmlns="" id="{06B9DF4A-A260-4726-88B2-EBFAB0FE6E43}"/>
              </a:ext>
            </a:extLst>
          </p:cNvPr>
          <p:cNvSpPr/>
          <p:nvPr/>
        </p:nvSpPr>
        <p:spPr>
          <a:xfrm>
            <a:off x="6608571" y="2120900"/>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a:extLst>
              <a:ext uri="{FF2B5EF4-FFF2-40B4-BE49-F238E27FC236}">
                <a16:creationId xmlns:a16="http://schemas.microsoft.com/office/drawing/2014/main" xmlns="" id="{B93FEA51-A7B3-42C5-966C-A312D1E4E09E}"/>
              </a:ext>
            </a:extLst>
          </p:cNvPr>
          <p:cNvSpPr/>
          <p:nvPr/>
        </p:nvSpPr>
        <p:spPr>
          <a:xfrm>
            <a:off x="6625505" y="1625600"/>
            <a:ext cx="228600" cy="4953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Rectangle: Rounded Corners 22">
            <a:extLst>
              <a:ext uri="{FF2B5EF4-FFF2-40B4-BE49-F238E27FC236}">
                <a16:creationId xmlns:a16="http://schemas.microsoft.com/office/drawing/2014/main" xmlns="" id="{CF824AA9-DE04-4705-9080-A4989D55A205}"/>
              </a:ext>
            </a:extLst>
          </p:cNvPr>
          <p:cNvSpPr/>
          <p:nvPr/>
        </p:nvSpPr>
        <p:spPr>
          <a:xfrm>
            <a:off x="5304704" y="2925234"/>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Oval 23">
            <a:extLst>
              <a:ext uri="{FF2B5EF4-FFF2-40B4-BE49-F238E27FC236}">
                <a16:creationId xmlns:a16="http://schemas.microsoft.com/office/drawing/2014/main" xmlns="" id="{A2756672-73AE-4FB5-90D8-11FFF25F8FE0}"/>
              </a:ext>
            </a:extLst>
          </p:cNvPr>
          <p:cNvSpPr/>
          <p:nvPr/>
        </p:nvSpPr>
        <p:spPr>
          <a:xfrm rot="19927368">
            <a:off x="5333359" y="2447304"/>
            <a:ext cx="1408957" cy="28698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Rectangle: Rounded Corners 26">
            <a:extLst>
              <a:ext uri="{FF2B5EF4-FFF2-40B4-BE49-F238E27FC236}">
                <a16:creationId xmlns:a16="http://schemas.microsoft.com/office/drawing/2014/main" xmlns="" id="{18A14652-51DE-49DE-8688-A1DC7E7FD4F8}"/>
              </a:ext>
            </a:extLst>
          </p:cNvPr>
          <p:cNvSpPr/>
          <p:nvPr/>
        </p:nvSpPr>
        <p:spPr>
          <a:xfrm>
            <a:off x="7941561" y="2921677"/>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Oval 31">
            <a:extLst>
              <a:ext uri="{FF2B5EF4-FFF2-40B4-BE49-F238E27FC236}">
                <a16:creationId xmlns:a16="http://schemas.microsoft.com/office/drawing/2014/main" xmlns="" id="{E8CB98B8-B116-4B86-9E1B-D1D018CDEBB5}"/>
              </a:ext>
            </a:extLst>
          </p:cNvPr>
          <p:cNvSpPr/>
          <p:nvPr/>
        </p:nvSpPr>
        <p:spPr>
          <a:xfrm rot="1757006">
            <a:off x="6719969" y="2429304"/>
            <a:ext cx="1408957" cy="28698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Rectangle: Rounded Corners 35">
            <a:extLst>
              <a:ext uri="{FF2B5EF4-FFF2-40B4-BE49-F238E27FC236}">
                <a16:creationId xmlns:a16="http://schemas.microsoft.com/office/drawing/2014/main" xmlns="" id="{B7EC8954-12B2-473A-91F2-FC462916AC8E}"/>
              </a:ext>
            </a:extLst>
          </p:cNvPr>
          <p:cNvSpPr/>
          <p:nvPr/>
        </p:nvSpPr>
        <p:spPr>
          <a:xfrm>
            <a:off x="6028908" y="3925345"/>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Oval 36">
            <a:extLst>
              <a:ext uri="{FF2B5EF4-FFF2-40B4-BE49-F238E27FC236}">
                <a16:creationId xmlns:a16="http://schemas.microsoft.com/office/drawing/2014/main" xmlns="" id="{3125F0AF-700A-4BFF-829A-1A9C024F9EBC}"/>
              </a:ext>
            </a:extLst>
          </p:cNvPr>
          <p:cNvSpPr/>
          <p:nvPr/>
        </p:nvSpPr>
        <p:spPr>
          <a:xfrm rot="3316060">
            <a:off x="5268951" y="3334819"/>
            <a:ext cx="994304" cy="28698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Rectangle: Rounded Corners 37">
            <a:extLst>
              <a:ext uri="{FF2B5EF4-FFF2-40B4-BE49-F238E27FC236}">
                <a16:creationId xmlns:a16="http://schemas.microsoft.com/office/drawing/2014/main" xmlns="" id="{15BA5BF0-442C-4161-BBA6-2F4B33B3B16E}"/>
              </a:ext>
            </a:extLst>
          </p:cNvPr>
          <p:cNvSpPr/>
          <p:nvPr/>
        </p:nvSpPr>
        <p:spPr>
          <a:xfrm>
            <a:off x="4680065" y="3925345"/>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Oval 38">
            <a:extLst>
              <a:ext uri="{FF2B5EF4-FFF2-40B4-BE49-F238E27FC236}">
                <a16:creationId xmlns:a16="http://schemas.microsoft.com/office/drawing/2014/main" xmlns="" id="{AEB47970-E342-432B-9374-26583B3575C8}"/>
              </a:ext>
            </a:extLst>
          </p:cNvPr>
          <p:cNvSpPr/>
          <p:nvPr/>
        </p:nvSpPr>
        <p:spPr>
          <a:xfrm rot="18336527">
            <a:off x="4555050" y="3353667"/>
            <a:ext cx="994304" cy="27914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Rectangle: Rounded Corners 39">
            <a:extLst>
              <a:ext uri="{FF2B5EF4-FFF2-40B4-BE49-F238E27FC236}">
                <a16:creationId xmlns:a16="http://schemas.microsoft.com/office/drawing/2014/main" xmlns="" id="{8DF5B629-4A92-4199-9BCD-65ACDFCBD446}"/>
              </a:ext>
            </a:extLst>
          </p:cNvPr>
          <p:cNvSpPr/>
          <p:nvPr/>
        </p:nvSpPr>
        <p:spPr>
          <a:xfrm>
            <a:off x="7312677" y="3949699"/>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Oval 40">
            <a:extLst>
              <a:ext uri="{FF2B5EF4-FFF2-40B4-BE49-F238E27FC236}">
                <a16:creationId xmlns:a16="http://schemas.microsoft.com/office/drawing/2014/main" xmlns="" id="{8F04CA9C-7085-45FA-8681-5D4454657F0C}"/>
              </a:ext>
            </a:extLst>
          </p:cNvPr>
          <p:cNvSpPr/>
          <p:nvPr/>
        </p:nvSpPr>
        <p:spPr>
          <a:xfrm rot="18336527">
            <a:off x="7259890" y="3318180"/>
            <a:ext cx="994304" cy="28698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2" name="Rectangle: Rounded Corners 41">
            <a:extLst>
              <a:ext uri="{FF2B5EF4-FFF2-40B4-BE49-F238E27FC236}">
                <a16:creationId xmlns:a16="http://schemas.microsoft.com/office/drawing/2014/main" xmlns="" id="{CB1815CA-AAD6-4C3A-95BB-1C7C8B3D8985}"/>
              </a:ext>
            </a:extLst>
          </p:cNvPr>
          <p:cNvSpPr/>
          <p:nvPr/>
        </p:nvSpPr>
        <p:spPr>
          <a:xfrm>
            <a:off x="8618044" y="3942277"/>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3" name="Oval 42">
            <a:extLst>
              <a:ext uri="{FF2B5EF4-FFF2-40B4-BE49-F238E27FC236}">
                <a16:creationId xmlns:a16="http://schemas.microsoft.com/office/drawing/2014/main" xmlns="" id="{5BFA19C9-E1CC-4C55-93DA-405095506F30}"/>
              </a:ext>
            </a:extLst>
          </p:cNvPr>
          <p:cNvSpPr/>
          <p:nvPr/>
        </p:nvSpPr>
        <p:spPr>
          <a:xfrm rot="3316060">
            <a:off x="7858087" y="3351751"/>
            <a:ext cx="994304" cy="28698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Rectangle: Rounded Corners 51">
            <a:extLst>
              <a:ext uri="{FF2B5EF4-FFF2-40B4-BE49-F238E27FC236}">
                <a16:creationId xmlns:a16="http://schemas.microsoft.com/office/drawing/2014/main" xmlns="" id="{0D72E251-F258-4ABF-AA68-40D85DB5F529}"/>
              </a:ext>
            </a:extLst>
          </p:cNvPr>
          <p:cNvSpPr/>
          <p:nvPr/>
        </p:nvSpPr>
        <p:spPr>
          <a:xfrm>
            <a:off x="4240601" y="5008006"/>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Oval 52">
            <a:extLst>
              <a:ext uri="{FF2B5EF4-FFF2-40B4-BE49-F238E27FC236}">
                <a16:creationId xmlns:a16="http://schemas.microsoft.com/office/drawing/2014/main" xmlns="" id="{E39C00A1-FDA4-44B4-A8BC-87E20E8D6447}"/>
              </a:ext>
            </a:extLst>
          </p:cNvPr>
          <p:cNvSpPr/>
          <p:nvPr/>
        </p:nvSpPr>
        <p:spPr>
          <a:xfrm rot="17722048">
            <a:off x="4064248" y="4359528"/>
            <a:ext cx="994304" cy="186791"/>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Rectangle: Rounded Corners 53">
            <a:extLst>
              <a:ext uri="{FF2B5EF4-FFF2-40B4-BE49-F238E27FC236}">
                <a16:creationId xmlns:a16="http://schemas.microsoft.com/office/drawing/2014/main" xmlns="" id="{7083A5CC-E1B7-4FD4-906F-5CB799B9D031}"/>
              </a:ext>
            </a:extLst>
          </p:cNvPr>
          <p:cNvSpPr/>
          <p:nvPr/>
        </p:nvSpPr>
        <p:spPr>
          <a:xfrm>
            <a:off x="5609010" y="5052206"/>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5" name="Oval 54">
            <a:extLst>
              <a:ext uri="{FF2B5EF4-FFF2-40B4-BE49-F238E27FC236}">
                <a16:creationId xmlns:a16="http://schemas.microsoft.com/office/drawing/2014/main" xmlns="" id="{2D8DB9B8-7FB0-402A-BC7C-6F7E8F67F1E8}"/>
              </a:ext>
            </a:extLst>
          </p:cNvPr>
          <p:cNvSpPr/>
          <p:nvPr/>
        </p:nvSpPr>
        <p:spPr>
          <a:xfrm rot="17722048">
            <a:off x="5432657" y="4403728"/>
            <a:ext cx="994304" cy="186791"/>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8" name="Rectangle: Rounded Corners 57">
            <a:extLst>
              <a:ext uri="{FF2B5EF4-FFF2-40B4-BE49-F238E27FC236}">
                <a16:creationId xmlns:a16="http://schemas.microsoft.com/office/drawing/2014/main" xmlns="" id="{7E69A56F-4CCE-404A-8F53-A4B37EDCB2FB}"/>
              </a:ext>
            </a:extLst>
          </p:cNvPr>
          <p:cNvSpPr/>
          <p:nvPr/>
        </p:nvSpPr>
        <p:spPr>
          <a:xfrm>
            <a:off x="6959170" y="5052206"/>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9" name="Oval 58">
            <a:extLst>
              <a:ext uri="{FF2B5EF4-FFF2-40B4-BE49-F238E27FC236}">
                <a16:creationId xmlns:a16="http://schemas.microsoft.com/office/drawing/2014/main" xmlns="" id="{53E86380-0EA1-4A25-BEEB-6C0E34CABC4D}"/>
              </a:ext>
            </a:extLst>
          </p:cNvPr>
          <p:cNvSpPr/>
          <p:nvPr/>
        </p:nvSpPr>
        <p:spPr>
          <a:xfrm rot="17722048">
            <a:off x="6782817" y="4403728"/>
            <a:ext cx="994304" cy="186791"/>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Rectangle: Rounded Corners 59">
            <a:extLst>
              <a:ext uri="{FF2B5EF4-FFF2-40B4-BE49-F238E27FC236}">
                <a16:creationId xmlns:a16="http://schemas.microsoft.com/office/drawing/2014/main" xmlns="" id="{6F868EBA-FA1C-4F5F-9E9E-E32C770A6EDB}"/>
              </a:ext>
            </a:extLst>
          </p:cNvPr>
          <p:cNvSpPr/>
          <p:nvPr/>
        </p:nvSpPr>
        <p:spPr>
          <a:xfrm>
            <a:off x="8228463" y="5057944"/>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1" name="Oval 60">
            <a:extLst>
              <a:ext uri="{FF2B5EF4-FFF2-40B4-BE49-F238E27FC236}">
                <a16:creationId xmlns:a16="http://schemas.microsoft.com/office/drawing/2014/main" xmlns="" id="{CBF1E485-FDDD-4E42-969E-7D451EB32111}"/>
              </a:ext>
            </a:extLst>
          </p:cNvPr>
          <p:cNvSpPr/>
          <p:nvPr/>
        </p:nvSpPr>
        <p:spPr>
          <a:xfrm rot="17056319">
            <a:off x="8026709" y="4409466"/>
            <a:ext cx="994304" cy="186791"/>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Rectangle: Rounded Corners 69">
            <a:extLst>
              <a:ext uri="{FF2B5EF4-FFF2-40B4-BE49-F238E27FC236}">
                <a16:creationId xmlns:a16="http://schemas.microsoft.com/office/drawing/2014/main" xmlns="" id="{252B6059-1F9E-4CA2-B829-D899A7BD285C}"/>
              </a:ext>
            </a:extLst>
          </p:cNvPr>
          <p:cNvSpPr/>
          <p:nvPr/>
        </p:nvSpPr>
        <p:spPr>
          <a:xfrm>
            <a:off x="4882342" y="5033342"/>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1" name="Oval 70">
            <a:extLst>
              <a:ext uri="{FF2B5EF4-FFF2-40B4-BE49-F238E27FC236}">
                <a16:creationId xmlns:a16="http://schemas.microsoft.com/office/drawing/2014/main" xmlns="" id="{BF694BEE-A66C-4390-A1DA-72C75CDAD80C}"/>
              </a:ext>
            </a:extLst>
          </p:cNvPr>
          <p:cNvSpPr/>
          <p:nvPr/>
        </p:nvSpPr>
        <p:spPr>
          <a:xfrm rot="15488927">
            <a:off x="4371641" y="4377829"/>
            <a:ext cx="994304" cy="19266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Rectangle: Rounded Corners 71">
            <a:extLst>
              <a:ext uri="{FF2B5EF4-FFF2-40B4-BE49-F238E27FC236}">
                <a16:creationId xmlns:a16="http://schemas.microsoft.com/office/drawing/2014/main" xmlns="" id="{299DE4B3-895B-4295-B0FB-CE16F413B007}"/>
              </a:ext>
            </a:extLst>
          </p:cNvPr>
          <p:cNvSpPr/>
          <p:nvPr/>
        </p:nvSpPr>
        <p:spPr>
          <a:xfrm>
            <a:off x="6271323" y="5051090"/>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3" name="Oval 72">
            <a:extLst>
              <a:ext uri="{FF2B5EF4-FFF2-40B4-BE49-F238E27FC236}">
                <a16:creationId xmlns:a16="http://schemas.microsoft.com/office/drawing/2014/main" xmlns="" id="{2C59F04C-37F4-4324-9289-8BFED0455076}"/>
              </a:ext>
            </a:extLst>
          </p:cNvPr>
          <p:cNvSpPr/>
          <p:nvPr/>
        </p:nvSpPr>
        <p:spPr>
          <a:xfrm rot="15488927">
            <a:off x="5760622" y="4395577"/>
            <a:ext cx="994304" cy="19266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4" name="Rectangle: Rounded Corners 73">
            <a:extLst>
              <a:ext uri="{FF2B5EF4-FFF2-40B4-BE49-F238E27FC236}">
                <a16:creationId xmlns:a16="http://schemas.microsoft.com/office/drawing/2014/main" xmlns="" id="{B84A2763-738F-44D7-BB47-9EAC949CB4FB}"/>
              </a:ext>
            </a:extLst>
          </p:cNvPr>
          <p:cNvSpPr/>
          <p:nvPr/>
        </p:nvSpPr>
        <p:spPr>
          <a:xfrm>
            <a:off x="7608501" y="5073128"/>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5" name="Oval 74">
            <a:extLst>
              <a:ext uri="{FF2B5EF4-FFF2-40B4-BE49-F238E27FC236}">
                <a16:creationId xmlns:a16="http://schemas.microsoft.com/office/drawing/2014/main" xmlns="" id="{97A1AB65-7B5B-4D2A-8A8B-F1110777EC1F}"/>
              </a:ext>
            </a:extLst>
          </p:cNvPr>
          <p:cNvSpPr/>
          <p:nvPr/>
        </p:nvSpPr>
        <p:spPr>
          <a:xfrm rot="15488927">
            <a:off x="7097800" y="4417615"/>
            <a:ext cx="994304" cy="19266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8" name="Rectangle: Rounded Corners 77">
            <a:extLst>
              <a:ext uri="{FF2B5EF4-FFF2-40B4-BE49-F238E27FC236}">
                <a16:creationId xmlns:a16="http://schemas.microsoft.com/office/drawing/2014/main" xmlns="" id="{59BB4190-D955-47A0-B162-310A0461368F}"/>
              </a:ext>
            </a:extLst>
          </p:cNvPr>
          <p:cNvSpPr/>
          <p:nvPr/>
        </p:nvSpPr>
        <p:spPr>
          <a:xfrm>
            <a:off x="8911936" y="5094113"/>
            <a:ext cx="228600" cy="1651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9" name="Oval 78">
            <a:extLst>
              <a:ext uri="{FF2B5EF4-FFF2-40B4-BE49-F238E27FC236}">
                <a16:creationId xmlns:a16="http://schemas.microsoft.com/office/drawing/2014/main" xmlns="" id="{F3D8245A-4FAB-40B4-BF97-804032FBBFE9}"/>
              </a:ext>
            </a:extLst>
          </p:cNvPr>
          <p:cNvSpPr/>
          <p:nvPr/>
        </p:nvSpPr>
        <p:spPr>
          <a:xfrm rot="14995973">
            <a:off x="8333499" y="4413199"/>
            <a:ext cx="994304" cy="19266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0" name="Oval 79">
            <a:extLst>
              <a:ext uri="{FF2B5EF4-FFF2-40B4-BE49-F238E27FC236}">
                <a16:creationId xmlns:a16="http://schemas.microsoft.com/office/drawing/2014/main" xmlns="" id="{521FCF4C-354A-47BE-9F41-AC400685B592}"/>
              </a:ext>
            </a:extLst>
          </p:cNvPr>
          <p:cNvSpPr/>
          <p:nvPr/>
        </p:nvSpPr>
        <p:spPr>
          <a:xfrm rot="10800000">
            <a:off x="9611601" y="5422331"/>
            <a:ext cx="658466" cy="5651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a:extLst>
              <a:ext uri="{FF2B5EF4-FFF2-40B4-BE49-F238E27FC236}">
                <a16:creationId xmlns:a16="http://schemas.microsoft.com/office/drawing/2014/main" xmlns="" id="{90A862AC-2047-4C35-BBEF-3BD49A21A52A}"/>
              </a:ext>
            </a:extLst>
          </p:cNvPr>
          <p:cNvSpPr txBox="1"/>
          <p:nvPr/>
        </p:nvSpPr>
        <p:spPr>
          <a:xfrm flipH="1">
            <a:off x="10052953" y="5259213"/>
            <a:ext cx="1808483" cy="615553"/>
          </a:xfrm>
          <a:prstGeom prst="rect">
            <a:avLst/>
          </a:prstGeom>
          <a:noFill/>
        </p:spPr>
        <p:txBody>
          <a:bodyPr wrap="square" rtlCol="0">
            <a:spAutoFit/>
          </a:bodyPr>
          <a:lstStyle/>
          <a:p>
            <a:pPr algn="ctr"/>
            <a:r>
              <a:rPr lang="en-SG" sz="1700" dirty="0"/>
              <a:t>Continuous</a:t>
            </a:r>
          </a:p>
          <a:p>
            <a:pPr algn="ctr"/>
            <a:r>
              <a:rPr lang="en-SG" sz="1700" dirty="0"/>
              <a:t> DPTP 500pkt/sec</a:t>
            </a:r>
          </a:p>
        </p:txBody>
      </p:sp>
    </p:spTree>
    <p:extLst>
      <p:ext uri="{BB962C8B-B14F-4D97-AF65-F5344CB8AC3E}">
        <p14:creationId xmlns:p14="http://schemas.microsoft.com/office/powerpoint/2010/main" val="62521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2" nodeType="afterEffect">
                                  <p:stCondLst>
                                    <p:cond delay="0"/>
                                  </p:stCondLst>
                                  <p:childTnLst>
                                    <p:animMotion origin="layout" path="M 0.0013 -0.00024 L 0.0013 -0.10162 L 0.0013 -0.00024 Z " pathEditMode="relative" ptsTypes="AAA">
                                      <p:cBhvr>
                                        <p:cTn id="9" dur="2000" fill="hold"/>
                                        <p:tgtEl>
                                          <p:spTgt spid="22"/>
                                        </p:tgtEl>
                                        <p:attrNameLst>
                                          <p:attrName>ppt_x</p:attrName>
                                          <p:attrName>ppt_y</p:attrName>
                                        </p:attrNameLst>
                                      </p:cBhvr>
                                    </p:animMotion>
                                  </p:childTnLst>
                                </p:cTn>
                              </p:par>
                            </p:childTnLst>
                          </p:cTn>
                        </p:par>
                        <p:par>
                          <p:cTn id="10" fill="hold">
                            <p:stCondLst>
                              <p:cond delay="2000"/>
                            </p:stCondLst>
                            <p:childTnLst>
                              <p:par>
                                <p:cTn id="11" presetID="1" presetClass="exit" presetSubtype="0" fill="hold" grpId="3" nodeType="after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2000"/>
                            </p:stCondLst>
                            <p:childTnLst>
                              <p:par>
                                <p:cTn id="22" presetID="0" presetClass="path" presetSubtype="0" accel="50000" decel="50000" fill="hold" grpId="1" nodeType="afterEffect">
                                  <p:stCondLst>
                                    <p:cond delay="0"/>
                                  </p:stCondLst>
                                  <p:childTnLst>
                                    <p:animMotion origin="layout" path="M 4.44523E-17 -3.7037E-7 L 0.09974 -0.10185 L 4.44523E-17 -3.7037E-7 Z " pathEditMode="relative" rAng="0" ptsTypes="AAA">
                                      <p:cBhvr>
                                        <p:cTn id="23" dur="2000" fill="hold"/>
                                        <p:tgtEl>
                                          <p:spTgt spid="23"/>
                                        </p:tgtEl>
                                        <p:attrNameLst>
                                          <p:attrName>ppt_x</p:attrName>
                                          <p:attrName>ppt_y</p:attrName>
                                        </p:attrNameLst>
                                      </p:cBhvr>
                                      <p:rCtr x="4987" y="-5093"/>
                                    </p:animMotion>
                                  </p:childTnLst>
                                </p:cTn>
                              </p:par>
                              <p:par>
                                <p:cTn id="24" presetID="0" presetClass="path" presetSubtype="0" accel="50000" decel="50000" fill="hold" grpId="1" nodeType="withEffect">
                                  <p:stCondLst>
                                    <p:cond delay="0"/>
                                  </p:stCondLst>
                                  <p:childTnLst>
                                    <p:animMotion origin="layout" path="M 0.00026 0.00278 L -0.11081 -0.1169 L 0.00026 0.00278 Z " pathEditMode="relative" rAng="0" ptsTypes="AAA">
                                      <p:cBhvr>
                                        <p:cTn id="25" dur="2000" fill="hold"/>
                                        <p:tgtEl>
                                          <p:spTgt spid="27"/>
                                        </p:tgtEl>
                                        <p:attrNameLst>
                                          <p:attrName>ppt_x</p:attrName>
                                          <p:attrName>ppt_y</p:attrName>
                                        </p:attrNameLst>
                                      </p:cBhvr>
                                      <p:rCtr x="-5560" y="-5995"/>
                                    </p:animMotion>
                                  </p:childTnLst>
                                </p:cTn>
                              </p:par>
                            </p:childTnLst>
                          </p:cTn>
                        </p:par>
                        <p:par>
                          <p:cTn id="26" fill="hold">
                            <p:stCondLst>
                              <p:cond delay="4000"/>
                            </p:stCondLst>
                            <p:childTnLst>
                              <p:par>
                                <p:cTn id="27" presetID="1" presetClass="exit" presetSubtype="0" fill="hold" grpId="2" nodeType="after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par>
                          <p:cTn id="45" fill="hold">
                            <p:stCondLst>
                              <p:cond delay="4000"/>
                            </p:stCondLst>
                            <p:childTnLst>
                              <p:par>
                                <p:cTn id="46" presetID="0" presetClass="path" presetSubtype="0" accel="50000" decel="50000" fill="hold" grpId="1" nodeType="afterEffect">
                                  <p:stCondLst>
                                    <p:cond delay="0"/>
                                  </p:stCondLst>
                                  <p:childTnLst>
                                    <p:animMotion origin="layout" path="M 3.75E-6 -7.40741E-7 L -0.06042 -0.14213 L 3.75E-6 -7.40741E-7 Z " pathEditMode="relative" rAng="0" ptsTypes="AAA">
                                      <p:cBhvr>
                                        <p:cTn id="47" dur="2000" fill="hold"/>
                                        <p:tgtEl>
                                          <p:spTgt spid="36"/>
                                        </p:tgtEl>
                                        <p:attrNameLst>
                                          <p:attrName>ppt_x</p:attrName>
                                          <p:attrName>ppt_y</p:attrName>
                                        </p:attrNameLst>
                                      </p:cBhvr>
                                      <p:rCtr x="-3021" y="-7106"/>
                                    </p:animMotion>
                                  </p:childTnLst>
                                </p:cTn>
                              </p:par>
                              <p:par>
                                <p:cTn id="48" presetID="0" presetClass="path" presetSubtype="0" accel="50000" decel="50000" fill="hold" grpId="1" nodeType="withEffect">
                                  <p:stCondLst>
                                    <p:cond delay="0"/>
                                  </p:stCondLst>
                                  <p:childTnLst>
                                    <p:animMotion origin="layout" path="M 8.33333E-7 -7.40741E-7 L 0.05482 -0.14421 L 8.33333E-7 -7.40741E-7 Z " pathEditMode="relative" rAng="0" ptsTypes="AAA">
                                      <p:cBhvr>
                                        <p:cTn id="49" dur="2000" fill="hold"/>
                                        <p:tgtEl>
                                          <p:spTgt spid="38"/>
                                        </p:tgtEl>
                                        <p:attrNameLst>
                                          <p:attrName>ppt_x</p:attrName>
                                          <p:attrName>ppt_y</p:attrName>
                                        </p:attrNameLst>
                                      </p:cBhvr>
                                      <p:rCtr x="2734" y="-7222"/>
                                    </p:animMotion>
                                  </p:childTnLst>
                                </p:cTn>
                              </p:par>
                              <p:par>
                                <p:cTn id="50" presetID="0" presetClass="path" presetSubtype="0" accel="50000" decel="50000" fill="hold" grpId="1" nodeType="withEffect">
                                  <p:stCondLst>
                                    <p:cond delay="0"/>
                                  </p:stCondLst>
                                  <p:childTnLst>
                                    <p:animMotion origin="layout" path="M -4.58333E-6 -2.96296E-6 L 0.05482 -0.14421 L -4.58333E-6 -2.96296E-6 Z " pathEditMode="relative" rAng="0" ptsTypes="AAA">
                                      <p:cBhvr>
                                        <p:cTn id="51" dur="2000" fill="hold"/>
                                        <p:tgtEl>
                                          <p:spTgt spid="40"/>
                                        </p:tgtEl>
                                        <p:attrNameLst>
                                          <p:attrName>ppt_x</p:attrName>
                                          <p:attrName>ppt_y</p:attrName>
                                        </p:attrNameLst>
                                      </p:cBhvr>
                                      <p:rCtr x="2734" y="-7222"/>
                                    </p:animMotion>
                                  </p:childTnLst>
                                </p:cTn>
                              </p:par>
                              <p:par>
                                <p:cTn id="52" presetID="0" presetClass="path" presetSubtype="0" accel="50000" decel="50000" fill="hold" grpId="1" nodeType="withEffect">
                                  <p:stCondLst>
                                    <p:cond delay="0"/>
                                  </p:stCondLst>
                                  <p:childTnLst>
                                    <p:animMotion origin="layout" path="M 3.95833E-6 4.44444E-6 L -0.06042 -0.14213 L 3.95833E-6 4.44444E-6 Z " pathEditMode="relative" rAng="0" ptsTypes="AAA">
                                      <p:cBhvr>
                                        <p:cTn id="53" dur="2000" fill="hold"/>
                                        <p:tgtEl>
                                          <p:spTgt spid="42"/>
                                        </p:tgtEl>
                                        <p:attrNameLst>
                                          <p:attrName>ppt_x</p:attrName>
                                          <p:attrName>ppt_y</p:attrName>
                                        </p:attrNameLst>
                                      </p:cBhvr>
                                      <p:rCtr x="-3021" y="-7106"/>
                                    </p:animMotion>
                                  </p:childTnLst>
                                </p:cTn>
                              </p:par>
                            </p:childTnLst>
                          </p:cTn>
                        </p:par>
                        <p:par>
                          <p:cTn id="54" fill="hold">
                            <p:stCondLst>
                              <p:cond delay="6000"/>
                            </p:stCondLst>
                            <p:childTnLst>
                              <p:par>
                                <p:cTn id="55" presetID="1" presetClass="exit" presetSubtype="0" fill="hold" grpId="2" nodeType="after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38"/>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0"/>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42"/>
                                        </p:tgtEl>
                                        <p:attrNameLst>
                                          <p:attrName>style.visibility</p:attrName>
                                        </p:attrNameLst>
                                      </p:cBhvr>
                                      <p:to>
                                        <p:strVal val="hidden"/>
                                      </p:to>
                                    </p:set>
                                  </p:childTnLst>
                                </p:cTn>
                              </p:par>
                            </p:childTnLst>
                          </p:cTn>
                        </p:par>
                        <p:par>
                          <p:cTn id="63" fill="hold">
                            <p:stCondLst>
                              <p:cond delay="6000"/>
                            </p:stCondLst>
                            <p:childTnLst>
                              <p:par>
                                <p:cTn id="64" presetID="1"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childTnLst>
                          </p:cTn>
                        </p:par>
                        <p:par>
                          <p:cTn id="72" fill="hold">
                            <p:stCondLst>
                              <p:cond delay="6000"/>
                            </p:stCondLst>
                            <p:childTnLst>
                              <p:par>
                                <p:cTn id="73" presetID="1" presetClass="entr" presetSubtype="0"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childTnLst>
                                </p:cTn>
                              </p:par>
                            </p:childTnLst>
                          </p:cTn>
                        </p:par>
                        <p:par>
                          <p:cTn id="89" fill="hold">
                            <p:stCondLst>
                              <p:cond delay="6000"/>
                            </p:stCondLst>
                            <p:childTnLst>
                              <p:par>
                                <p:cTn id="90" presetID="0" presetClass="path" presetSubtype="0" accel="50000" decel="50000" fill="hold" grpId="1" nodeType="afterEffect">
                                  <p:stCondLst>
                                    <p:cond delay="0"/>
                                  </p:stCondLst>
                                  <p:childTnLst>
                                    <p:animMotion origin="layout" path="M -1.45833E-6 -1.11111E-6 L 0.02943 -0.15671 L -1.45833E-6 -1.11111E-6 Z " pathEditMode="relative" rAng="0" ptsTypes="AAA">
                                      <p:cBhvr>
                                        <p:cTn id="91" dur="2000" fill="hold"/>
                                        <p:tgtEl>
                                          <p:spTgt spid="52"/>
                                        </p:tgtEl>
                                        <p:attrNameLst>
                                          <p:attrName>ppt_x</p:attrName>
                                          <p:attrName>ppt_y</p:attrName>
                                        </p:attrNameLst>
                                      </p:cBhvr>
                                      <p:rCtr x="1471" y="-7847"/>
                                    </p:animMotion>
                                  </p:childTnLst>
                                </p:cTn>
                              </p:par>
                              <p:par>
                                <p:cTn id="92" presetID="0" presetClass="path" presetSubtype="0" accel="50000" decel="50000" fill="hold" grpId="1" nodeType="withEffect">
                                  <p:stCondLst>
                                    <p:cond delay="0"/>
                                  </p:stCondLst>
                                  <p:childTnLst>
                                    <p:animMotion origin="layout" path="M -1.04167E-6 -1.11111E-6 L 0.02943 -0.15671 L -1.04167E-6 -1.11111E-6 Z " pathEditMode="relative" rAng="0" ptsTypes="AAA">
                                      <p:cBhvr>
                                        <p:cTn id="93" dur="2000" fill="hold"/>
                                        <p:tgtEl>
                                          <p:spTgt spid="54"/>
                                        </p:tgtEl>
                                        <p:attrNameLst>
                                          <p:attrName>ppt_x</p:attrName>
                                          <p:attrName>ppt_y</p:attrName>
                                        </p:attrNameLst>
                                      </p:cBhvr>
                                      <p:rCtr x="1471" y="-7847"/>
                                    </p:animMotion>
                                  </p:childTnLst>
                                </p:cTn>
                              </p:par>
                              <p:par>
                                <p:cTn id="94" presetID="0" presetClass="path" presetSubtype="0" accel="50000" decel="50000" fill="hold" grpId="1" nodeType="withEffect">
                                  <p:stCondLst>
                                    <p:cond delay="0"/>
                                  </p:stCondLst>
                                  <p:childTnLst>
                                    <p:animMotion origin="layout" path="M 1.66667E-6 -1.11111E-6 L 0.02943 -0.15671 L 1.66667E-6 -1.11111E-6 Z " pathEditMode="relative" rAng="0" ptsTypes="AAA">
                                      <p:cBhvr>
                                        <p:cTn id="95" dur="2000" fill="hold"/>
                                        <p:tgtEl>
                                          <p:spTgt spid="58"/>
                                        </p:tgtEl>
                                        <p:attrNameLst>
                                          <p:attrName>ppt_x</p:attrName>
                                          <p:attrName>ppt_y</p:attrName>
                                        </p:attrNameLst>
                                      </p:cBhvr>
                                      <p:rCtr x="1471" y="-7847"/>
                                    </p:animMotion>
                                  </p:childTnLst>
                                </p:cTn>
                              </p:par>
                              <p:par>
                                <p:cTn id="96" presetID="0" presetClass="path" presetSubtype="0" accel="50000" decel="50000" fill="hold" grpId="1" nodeType="withEffect">
                                  <p:stCondLst>
                                    <p:cond delay="0"/>
                                  </p:stCondLst>
                                  <p:childTnLst>
                                    <p:animMotion origin="layout" path="M -4.79167E-6 2.96296E-6 L 0.02943 -0.15672 L -4.79167E-6 2.96296E-6 Z " pathEditMode="relative" rAng="0" ptsTypes="AAA">
                                      <p:cBhvr>
                                        <p:cTn id="97" dur="2000" fill="hold"/>
                                        <p:tgtEl>
                                          <p:spTgt spid="60"/>
                                        </p:tgtEl>
                                        <p:attrNameLst>
                                          <p:attrName>ppt_x</p:attrName>
                                          <p:attrName>ppt_y</p:attrName>
                                        </p:attrNameLst>
                                      </p:cBhvr>
                                      <p:rCtr x="1471" y="-7847"/>
                                    </p:animMotion>
                                  </p:childTnLst>
                                </p:cTn>
                              </p:par>
                              <p:par>
                                <p:cTn id="98" presetID="0" presetClass="path" presetSubtype="0" accel="50000" decel="50000" fill="hold" grpId="1" nodeType="withEffect">
                                  <p:stCondLst>
                                    <p:cond delay="0"/>
                                  </p:stCondLst>
                                  <p:childTnLst>
                                    <p:animMotion origin="layout" path="M 4.375E-6 -4.81481E-6 L -0.01641 -0.16157 L 4.375E-6 -4.81481E-6 Z " pathEditMode="relative" rAng="0" ptsTypes="AAA">
                                      <p:cBhvr>
                                        <p:cTn id="99" dur="2000" fill="hold"/>
                                        <p:tgtEl>
                                          <p:spTgt spid="70"/>
                                        </p:tgtEl>
                                        <p:attrNameLst>
                                          <p:attrName>ppt_x</p:attrName>
                                          <p:attrName>ppt_y</p:attrName>
                                        </p:attrNameLst>
                                      </p:cBhvr>
                                      <p:rCtr x="-820" y="-8079"/>
                                    </p:animMotion>
                                  </p:childTnLst>
                                </p:cTn>
                              </p:par>
                              <p:par>
                                <p:cTn id="100" presetID="0" presetClass="path" presetSubtype="0" accel="50000" decel="50000" fill="hold" grpId="1" nodeType="withEffect">
                                  <p:stCondLst>
                                    <p:cond delay="0"/>
                                  </p:stCondLst>
                                  <p:childTnLst>
                                    <p:animMotion origin="layout" path="M 2.08333E-6 -1.11111E-6 L -0.01641 -0.16157 L 2.08333E-6 -1.11111E-6 Z " pathEditMode="relative" rAng="0" ptsTypes="AAA">
                                      <p:cBhvr>
                                        <p:cTn id="101" dur="2000" fill="hold"/>
                                        <p:tgtEl>
                                          <p:spTgt spid="72"/>
                                        </p:tgtEl>
                                        <p:attrNameLst>
                                          <p:attrName>ppt_x</p:attrName>
                                          <p:attrName>ppt_y</p:attrName>
                                        </p:attrNameLst>
                                      </p:cBhvr>
                                      <p:rCtr x="-820" y="-8079"/>
                                    </p:animMotion>
                                  </p:childTnLst>
                                </p:cTn>
                              </p:par>
                              <p:par>
                                <p:cTn id="102" presetID="0" presetClass="path" presetSubtype="0" accel="50000" decel="50000" fill="hold" grpId="1" nodeType="withEffect">
                                  <p:stCondLst>
                                    <p:cond delay="0"/>
                                  </p:stCondLst>
                                  <p:childTnLst>
                                    <p:animMotion origin="layout" path="M -3.54167E-6 -1.85185E-6 L -0.0164 -0.16157 L -3.54167E-6 -1.85185E-6 Z " pathEditMode="relative" rAng="0" ptsTypes="AAA">
                                      <p:cBhvr>
                                        <p:cTn id="103" dur="2000" fill="hold"/>
                                        <p:tgtEl>
                                          <p:spTgt spid="74"/>
                                        </p:tgtEl>
                                        <p:attrNameLst>
                                          <p:attrName>ppt_x</p:attrName>
                                          <p:attrName>ppt_y</p:attrName>
                                        </p:attrNameLst>
                                      </p:cBhvr>
                                      <p:rCtr x="-820" y="-8079"/>
                                    </p:animMotion>
                                  </p:childTnLst>
                                </p:cTn>
                              </p:par>
                              <p:par>
                                <p:cTn id="104" presetID="0" presetClass="path" presetSubtype="0" accel="50000" decel="50000" fill="hold" grpId="1" nodeType="withEffect">
                                  <p:stCondLst>
                                    <p:cond delay="0"/>
                                  </p:stCondLst>
                                  <p:childTnLst>
                                    <p:animMotion origin="layout" path="M -4.58333E-6 -1.11111E-6 L -0.0164 -0.16157 L -4.58333E-6 -1.11111E-6 Z " pathEditMode="relative" rAng="0" ptsTypes="AAA">
                                      <p:cBhvr>
                                        <p:cTn id="105" dur="2000" fill="hold"/>
                                        <p:tgtEl>
                                          <p:spTgt spid="78"/>
                                        </p:tgtEl>
                                        <p:attrNameLst>
                                          <p:attrName>ppt_x</p:attrName>
                                          <p:attrName>ppt_y</p:attrName>
                                        </p:attrNameLst>
                                      </p:cBhvr>
                                      <p:rCtr x="-820" y="-8079"/>
                                    </p:animMotion>
                                  </p:childTnLst>
                                </p:cTn>
                              </p:par>
                            </p:childTnLst>
                          </p:cTn>
                        </p:par>
                        <p:par>
                          <p:cTn id="106" fill="hold">
                            <p:stCondLst>
                              <p:cond delay="8000"/>
                            </p:stCondLst>
                            <p:childTnLst>
                              <p:par>
                                <p:cTn id="107" presetID="1" presetClass="exit" presetSubtype="0" fill="hold" grpId="2" nodeType="after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par>
                          <p:cTn id="109" fill="hold">
                            <p:stCondLst>
                              <p:cond delay="8000"/>
                            </p:stCondLst>
                            <p:childTnLst>
                              <p:par>
                                <p:cTn id="110" presetID="1" presetClass="exit" presetSubtype="0" fill="hold" grpId="2" nodeType="afterEffect">
                                  <p:stCondLst>
                                    <p:cond delay="0"/>
                                  </p:stCondLst>
                                  <p:childTnLst>
                                    <p:set>
                                      <p:cBhvr>
                                        <p:cTn id="111" dur="1" fill="hold">
                                          <p:stCondLst>
                                            <p:cond delay="0"/>
                                          </p:stCondLst>
                                        </p:cTn>
                                        <p:tgtEl>
                                          <p:spTgt spid="54"/>
                                        </p:tgtEl>
                                        <p:attrNameLst>
                                          <p:attrName>style.visibility</p:attrName>
                                        </p:attrNameLst>
                                      </p:cBhvr>
                                      <p:to>
                                        <p:strVal val="hidden"/>
                                      </p:to>
                                    </p:set>
                                  </p:childTnLst>
                                </p:cTn>
                              </p:par>
                            </p:childTnLst>
                          </p:cTn>
                        </p:par>
                        <p:par>
                          <p:cTn id="112" fill="hold">
                            <p:stCondLst>
                              <p:cond delay="8000"/>
                            </p:stCondLst>
                            <p:childTnLst>
                              <p:par>
                                <p:cTn id="113" presetID="1" presetClass="exit" presetSubtype="0" fill="hold" grpId="2" nodeType="afterEffect">
                                  <p:stCondLst>
                                    <p:cond delay="0"/>
                                  </p:stCondLst>
                                  <p:childTnLst>
                                    <p:set>
                                      <p:cBhvr>
                                        <p:cTn id="114" dur="1" fill="hold">
                                          <p:stCondLst>
                                            <p:cond delay="0"/>
                                          </p:stCondLst>
                                        </p:cTn>
                                        <p:tgtEl>
                                          <p:spTgt spid="58"/>
                                        </p:tgtEl>
                                        <p:attrNameLst>
                                          <p:attrName>style.visibility</p:attrName>
                                        </p:attrNameLst>
                                      </p:cBhvr>
                                      <p:to>
                                        <p:strVal val="hidden"/>
                                      </p:to>
                                    </p:set>
                                  </p:childTnLst>
                                </p:cTn>
                              </p:par>
                            </p:childTnLst>
                          </p:cTn>
                        </p:par>
                        <p:par>
                          <p:cTn id="115" fill="hold">
                            <p:stCondLst>
                              <p:cond delay="8000"/>
                            </p:stCondLst>
                            <p:childTnLst>
                              <p:par>
                                <p:cTn id="116" presetID="1" presetClass="exit" presetSubtype="0" fill="hold" grpId="2" nodeType="afterEffect">
                                  <p:stCondLst>
                                    <p:cond delay="0"/>
                                  </p:stCondLst>
                                  <p:childTnLst>
                                    <p:set>
                                      <p:cBhvr>
                                        <p:cTn id="117" dur="1" fill="hold">
                                          <p:stCondLst>
                                            <p:cond delay="0"/>
                                          </p:stCondLst>
                                        </p:cTn>
                                        <p:tgtEl>
                                          <p:spTgt spid="60"/>
                                        </p:tgtEl>
                                        <p:attrNameLst>
                                          <p:attrName>style.visibility</p:attrName>
                                        </p:attrNameLst>
                                      </p:cBhvr>
                                      <p:to>
                                        <p:strVal val="hidden"/>
                                      </p:to>
                                    </p:set>
                                  </p:childTnLst>
                                </p:cTn>
                              </p:par>
                            </p:childTnLst>
                          </p:cTn>
                        </p:par>
                        <p:par>
                          <p:cTn id="118" fill="hold">
                            <p:stCondLst>
                              <p:cond delay="8000"/>
                            </p:stCondLst>
                            <p:childTnLst>
                              <p:par>
                                <p:cTn id="119" presetID="1" presetClass="exit" presetSubtype="0" fill="hold" grpId="2" nodeType="afterEffect">
                                  <p:stCondLst>
                                    <p:cond delay="0"/>
                                  </p:stCondLst>
                                  <p:childTnLst>
                                    <p:set>
                                      <p:cBhvr>
                                        <p:cTn id="120" dur="1" fill="hold">
                                          <p:stCondLst>
                                            <p:cond delay="0"/>
                                          </p:stCondLst>
                                        </p:cTn>
                                        <p:tgtEl>
                                          <p:spTgt spid="70"/>
                                        </p:tgtEl>
                                        <p:attrNameLst>
                                          <p:attrName>style.visibility</p:attrName>
                                        </p:attrNameLst>
                                      </p:cBhvr>
                                      <p:to>
                                        <p:strVal val="hidden"/>
                                      </p:to>
                                    </p:set>
                                  </p:childTnLst>
                                </p:cTn>
                              </p:par>
                            </p:childTnLst>
                          </p:cTn>
                        </p:par>
                        <p:par>
                          <p:cTn id="121" fill="hold">
                            <p:stCondLst>
                              <p:cond delay="8000"/>
                            </p:stCondLst>
                            <p:childTnLst>
                              <p:par>
                                <p:cTn id="122" presetID="1" presetClass="exit" presetSubtype="0" fill="hold" grpId="2" nodeType="afterEffect">
                                  <p:stCondLst>
                                    <p:cond delay="0"/>
                                  </p:stCondLst>
                                  <p:childTnLst>
                                    <p:set>
                                      <p:cBhvr>
                                        <p:cTn id="123" dur="1" fill="hold">
                                          <p:stCondLst>
                                            <p:cond delay="0"/>
                                          </p:stCondLst>
                                        </p:cTn>
                                        <p:tgtEl>
                                          <p:spTgt spid="72"/>
                                        </p:tgtEl>
                                        <p:attrNameLst>
                                          <p:attrName>style.visibility</p:attrName>
                                        </p:attrNameLst>
                                      </p:cBhvr>
                                      <p:to>
                                        <p:strVal val="hidden"/>
                                      </p:to>
                                    </p:set>
                                  </p:childTnLst>
                                </p:cTn>
                              </p:par>
                            </p:childTnLst>
                          </p:cTn>
                        </p:par>
                        <p:par>
                          <p:cTn id="124" fill="hold">
                            <p:stCondLst>
                              <p:cond delay="8000"/>
                            </p:stCondLst>
                            <p:childTnLst>
                              <p:par>
                                <p:cTn id="125" presetID="1" presetClass="exit" presetSubtype="0" fill="hold" grpId="2" nodeType="afterEffect">
                                  <p:stCondLst>
                                    <p:cond delay="0"/>
                                  </p:stCondLst>
                                  <p:childTnLst>
                                    <p:set>
                                      <p:cBhvr>
                                        <p:cTn id="126" dur="1" fill="hold">
                                          <p:stCondLst>
                                            <p:cond delay="0"/>
                                          </p:stCondLst>
                                        </p:cTn>
                                        <p:tgtEl>
                                          <p:spTgt spid="74"/>
                                        </p:tgtEl>
                                        <p:attrNameLst>
                                          <p:attrName>style.visibility</p:attrName>
                                        </p:attrNameLst>
                                      </p:cBhvr>
                                      <p:to>
                                        <p:strVal val="hidden"/>
                                      </p:to>
                                    </p:set>
                                  </p:childTnLst>
                                </p:cTn>
                              </p:par>
                            </p:childTnLst>
                          </p:cTn>
                        </p:par>
                        <p:par>
                          <p:cTn id="127" fill="hold">
                            <p:stCondLst>
                              <p:cond delay="8000"/>
                            </p:stCondLst>
                            <p:childTnLst>
                              <p:par>
                                <p:cTn id="128" presetID="1" presetClass="exit" presetSubtype="0" fill="hold" grpId="2" nodeType="afterEffect">
                                  <p:stCondLst>
                                    <p:cond delay="0"/>
                                  </p:stCondLst>
                                  <p:childTnLst>
                                    <p:set>
                                      <p:cBhvr>
                                        <p:cTn id="129" dur="1" fill="hold">
                                          <p:stCondLst>
                                            <p:cond delay="0"/>
                                          </p:stCondLst>
                                        </p:cTn>
                                        <p:tgtEl>
                                          <p:spTgt spid="78"/>
                                        </p:tgtEl>
                                        <p:attrNameLst>
                                          <p:attrName>style.visibility</p:attrName>
                                        </p:attrNameLst>
                                      </p:cBhvr>
                                      <p:to>
                                        <p:strVal val="hidden"/>
                                      </p:to>
                                    </p:set>
                                  </p:childTnLst>
                                </p:cTn>
                              </p:par>
                            </p:childTnLst>
                          </p:cTn>
                        </p:par>
                        <p:par>
                          <p:cTn id="130" fill="hold">
                            <p:stCondLst>
                              <p:cond delay="8000"/>
                            </p:stCondLst>
                            <p:childTnLst>
                              <p:par>
                                <p:cTn id="131" presetID="1" presetClass="entr" presetSubtype="0" fill="hold" grpId="0" nodeType="afterEffect">
                                  <p:stCondLst>
                                    <p:cond delay="0"/>
                                  </p:stCondLst>
                                  <p:childTnLst>
                                    <p:set>
                                      <p:cBhvr>
                                        <p:cTn id="132" dur="1" fill="hold">
                                          <p:stCondLst>
                                            <p:cond delay="0"/>
                                          </p:stCondLst>
                                        </p:cTn>
                                        <p:tgtEl>
                                          <p:spTgt spid="5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childTnLst>
                                </p:cTn>
                              </p:par>
                            </p:childTnLst>
                          </p:cTn>
                        </p:par>
                        <p:par>
                          <p:cTn id="135" fill="hold">
                            <p:stCondLst>
                              <p:cond delay="8000"/>
                            </p:stCondLst>
                            <p:childTnLst>
                              <p:par>
                                <p:cTn id="136" presetID="1" presetClass="entr" presetSubtype="0" fill="hold" grpId="0" nodeType="afterEffect">
                                  <p:stCondLst>
                                    <p:cond delay="0"/>
                                  </p:stCondLst>
                                  <p:childTnLst>
                                    <p:set>
                                      <p:cBhvr>
                                        <p:cTn id="137" dur="1" fill="hold">
                                          <p:stCondLst>
                                            <p:cond delay="0"/>
                                          </p:stCondLst>
                                        </p:cTn>
                                        <p:tgtEl>
                                          <p:spTgt spid="59"/>
                                        </p:tgtEl>
                                        <p:attrNameLst>
                                          <p:attrName>style.visibility</p:attrName>
                                        </p:attrNameLst>
                                      </p:cBhvr>
                                      <p:to>
                                        <p:strVal val="visible"/>
                                      </p:to>
                                    </p:set>
                                  </p:childTnLst>
                                </p:cTn>
                              </p:par>
                            </p:childTnLst>
                          </p:cTn>
                        </p:par>
                        <p:par>
                          <p:cTn id="138" fill="hold">
                            <p:stCondLst>
                              <p:cond delay="8000"/>
                            </p:stCondLst>
                            <p:childTnLst>
                              <p:par>
                                <p:cTn id="139" presetID="1" presetClass="entr" presetSubtype="0" fill="hold" grpId="0" nodeType="afterEffect">
                                  <p:stCondLst>
                                    <p:cond delay="0"/>
                                  </p:stCondLst>
                                  <p:childTnLst>
                                    <p:set>
                                      <p:cBhvr>
                                        <p:cTn id="140" dur="1" fill="hold">
                                          <p:stCondLst>
                                            <p:cond delay="0"/>
                                          </p:stCondLst>
                                        </p:cTn>
                                        <p:tgtEl>
                                          <p:spTgt spid="61"/>
                                        </p:tgtEl>
                                        <p:attrNameLst>
                                          <p:attrName>style.visibility</p:attrName>
                                        </p:attrNameLst>
                                      </p:cBhvr>
                                      <p:to>
                                        <p:strVal val="visible"/>
                                      </p:to>
                                    </p:set>
                                  </p:childTnLst>
                                </p:cTn>
                              </p:par>
                            </p:childTnLst>
                          </p:cTn>
                        </p:par>
                        <p:par>
                          <p:cTn id="141" fill="hold">
                            <p:stCondLst>
                              <p:cond delay="8000"/>
                            </p:stCondLst>
                            <p:childTnLst>
                              <p:par>
                                <p:cTn id="142" presetID="1" presetClass="entr" presetSubtype="0" fill="hold" grpId="0" nodeType="afterEffect">
                                  <p:stCondLst>
                                    <p:cond delay="0"/>
                                  </p:stCondLst>
                                  <p:childTnLst>
                                    <p:set>
                                      <p:cBhvr>
                                        <p:cTn id="143" dur="1" fill="hold">
                                          <p:stCondLst>
                                            <p:cond delay="0"/>
                                          </p:stCondLst>
                                        </p:cTn>
                                        <p:tgtEl>
                                          <p:spTgt spid="71"/>
                                        </p:tgtEl>
                                        <p:attrNameLst>
                                          <p:attrName>style.visibility</p:attrName>
                                        </p:attrNameLst>
                                      </p:cBhvr>
                                      <p:to>
                                        <p:strVal val="visible"/>
                                      </p:to>
                                    </p:set>
                                  </p:childTnLst>
                                </p:cTn>
                              </p:par>
                            </p:childTnLst>
                          </p:cTn>
                        </p:par>
                        <p:par>
                          <p:cTn id="144" fill="hold">
                            <p:stCondLst>
                              <p:cond delay="8000"/>
                            </p:stCondLst>
                            <p:childTnLst>
                              <p:par>
                                <p:cTn id="145" presetID="1"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childTnLst>
                                </p:cTn>
                              </p:par>
                            </p:childTnLst>
                          </p:cTn>
                        </p:par>
                        <p:par>
                          <p:cTn id="147" fill="hold">
                            <p:stCondLst>
                              <p:cond delay="8000"/>
                            </p:stCondLst>
                            <p:childTnLst>
                              <p:par>
                                <p:cTn id="148" presetID="1" presetClass="entr" presetSubtype="0" fill="hold" grpId="0" nodeType="afterEffect">
                                  <p:stCondLst>
                                    <p:cond delay="0"/>
                                  </p:stCondLst>
                                  <p:childTnLst>
                                    <p:set>
                                      <p:cBhvr>
                                        <p:cTn id="149" dur="1" fill="hold">
                                          <p:stCondLst>
                                            <p:cond delay="0"/>
                                          </p:stCondLst>
                                        </p:cTn>
                                        <p:tgtEl>
                                          <p:spTgt spid="75"/>
                                        </p:tgtEl>
                                        <p:attrNameLst>
                                          <p:attrName>style.visibility</p:attrName>
                                        </p:attrNameLst>
                                      </p:cBhvr>
                                      <p:to>
                                        <p:strVal val="visible"/>
                                      </p:to>
                                    </p:set>
                                  </p:childTnLst>
                                </p:cTn>
                              </p:par>
                            </p:childTnLst>
                          </p:cTn>
                        </p:par>
                        <p:par>
                          <p:cTn id="150" fill="hold">
                            <p:stCondLst>
                              <p:cond delay="8000"/>
                            </p:stCondLst>
                            <p:childTnLst>
                              <p:par>
                                <p:cTn id="151" presetID="1" presetClass="entr" presetSubtype="0" fill="hold" grpId="0" nodeType="afterEffect">
                                  <p:stCondLst>
                                    <p:cond delay="0"/>
                                  </p:stCondLst>
                                  <p:childTnLst>
                                    <p:set>
                                      <p:cBhvr>
                                        <p:cTn id="152" dur="1" fill="hold">
                                          <p:stCondLst>
                                            <p:cond delay="0"/>
                                          </p:stCondLst>
                                        </p:cTn>
                                        <p:tgtEl>
                                          <p:spTgt spid="79"/>
                                        </p:tgtEl>
                                        <p:attrNameLst>
                                          <p:attrName>style.visibility</p:attrName>
                                        </p:attrNameLst>
                                      </p:cBhvr>
                                      <p:to>
                                        <p:strVal val="visible"/>
                                      </p:to>
                                    </p:set>
                                  </p:childTnLst>
                                </p:cTn>
                              </p:par>
                            </p:childTnLst>
                          </p:cTn>
                        </p:par>
                        <p:par>
                          <p:cTn id="153" fill="hold">
                            <p:stCondLst>
                              <p:cond delay="8000"/>
                            </p:stCondLst>
                            <p:childTnLst>
                              <p:par>
                                <p:cTn id="154" presetID="1" presetClass="entr" presetSubtype="0" fill="hold" grpId="0" nodeType="afterEffect">
                                  <p:stCondLst>
                                    <p:cond delay="0"/>
                                  </p:stCondLst>
                                  <p:childTnLst>
                                    <p:set>
                                      <p:cBhvr>
                                        <p:cTn id="155"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P spid="22" grpId="2" animBg="1"/>
      <p:bldP spid="22" grpId="3" animBg="1"/>
      <p:bldP spid="6" grpId="0" animBg="1"/>
      <p:bldP spid="23" grpId="0" animBg="1"/>
      <p:bldP spid="23" grpId="1" animBg="1"/>
      <p:bldP spid="23" grpId="2" animBg="1"/>
      <p:bldP spid="24" grpId="0" animBg="1"/>
      <p:bldP spid="27" grpId="0" animBg="1"/>
      <p:bldP spid="27" grpId="1" animBg="1"/>
      <p:bldP spid="27" grpId="2" animBg="1"/>
      <p:bldP spid="32" grpId="0" animBg="1"/>
      <p:bldP spid="36" grpId="0" animBg="1"/>
      <p:bldP spid="36" grpId="1" animBg="1"/>
      <p:bldP spid="36" grpId="2" animBg="1"/>
      <p:bldP spid="37" grpId="0" animBg="1"/>
      <p:bldP spid="38" grpId="0" animBg="1"/>
      <p:bldP spid="38" grpId="1" animBg="1"/>
      <p:bldP spid="38" grpId="2" animBg="1"/>
      <p:bldP spid="39" grpId="0" animBg="1"/>
      <p:bldP spid="40" grpId="0" animBg="1"/>
      <p:bldP spid="40" grpId="1" animBg="1"/>
      <p:bldP spid="40" grpId="2" animBg="1"/>
      <p:bldP spid="41" grpId="0" animBg="1"/>
      <p:bldP spid="42" grpId="0" animBg="1"/>
      <p:bldP spid="42" grpId="1" animBg="1"/>
      <p:bldP spid="42" grpId="2" animBg="1"/>
      <p:bldP spid="43" grpId="0" animBg="1"/>
      <p:bldP spid="52" grpId="0" animBg="1"/>
      <p:bldP spid="52" grpId="1" animBg="1"/>
      <p:bldP spid="52" grpId="2" animBg="1"/>
      <p:bldP spid="53" grpId="0" animBg="1"/>
      <p:bldP spid="54" grpId="0" animBg="1"/>
      <p:bldP spid="54" grpId="1" animBg="1"/>
      <p:bldP spid="54" grpId="2" animBg="1"/>
      <p:bldP spid="55" grpId="0" animBg="1"/>
      <p:bldP spid="58" grpId="0" animBg="1"/>
      <p:bldP spid="58" grpId="1" animBg="1"/>
      <p:bldP spid="58" grpId="2" animBg="1"/>
      <p:bldP spid="59" grpId="0" animBg="1"/>
      <p:bldP spid="60" grpId="0" animBg="1"/>
      <p:bldP spid="60" grpId="1" animBg="1"/>
      <p:bldP spid="60" grpId="2" animBg="1"/>
      <p:bldP spid="61" grpId="0" animBg="1"/>
      <p:bldP spid="70" grpId="0" animBg="1"/>
      <p:bldP spid="70" grpId="1" animBg="1"/>
      <p:bldP spid="70" grpId="2" animBg="1"/>
      <p:bldP spid="71" grpId="0" animBg="1"/>
      <p:bldP spid="72" grpId="0" animBg="1"/>
      <p:bldP spid="72" grpId="1" animBg="1"/>
      <p:bldP spid="72" grpId="2" animBg="1"/>
      <p:bldP spid="73" grpId="0" animBg="1"/>
      <p:bldP spid="74" grpId="0" animBg="1"/>
      <p:bldP spid="74" grpId="1" animBg="1"/>
      <p:bldP spid="74" grpId="2" animBg="1"/>
      <p:bldP spid="75" grpId="0" animBg="1"/>
      <p:bldP spid="78" grpId="0" animBg="1"/>
      <p:bldP spid="78" grpId="1" animBg="1"/>
      <p:bldP spid="78" grpId="2" animBg="1"/>
      <p:bldP spid="79" grpId="0" animBg="1"/>
      <p:bldP spid="8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CBF57-1CC3-4D42-892E-4779B4F4997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Switch-to-Switch Synchronization Error</a:t>
            </a:r>
          </a:p>
        </p:txBody>
      </p:sp>
      <p:sp>
        <p:nvSpPr>
          <p:cNvPr id="8" name="TextBox 7">
            <a:extLst>
              <a:ext uri="{FF2B5EF4-FFF2-40B4-BE49-F238E27FC236}">
                <a16:creationId xmlns:a16="http://schemas.microsoft.com/office/drawing/2014/main" xmlns="" id="{E7E3BA48-8497-4DFB-B76F-2B481F9250F1}"/>
              </a:ext>
            </a:extLst>
          </p:cNvPr>
          <p:cNvSpPr txBox="1"/>
          <p:nvPr/>
        </p:nvSpPr>
        <p:spPr>
          <a:xfrm>
            <a:off x="2546491" y="1969820"/>
            <a:ext cx="2074333" cy="461665"/>
          </a:xfrm>
          <a:prstGeom prst="rect">
            <a:avLst/>
          </a:prstGeom>
          <a:noFill/>
        </p:spPr>
        <p:txBody>
          <a:bodyPr wrap="square" rtlCol="0">
            <a:spAutoFit/>
          </a:bodyPr>
          <a:lstStyle/>
          <a:p>
            <a:r>
              <a:rPr lang="en-SG" sz="2400" b="1" dirty="0"/>
              <a:t>Idle Condition</a:t>
            </a:r>
          </a:p>
        </p:txBody>
      </p:sp>
      <p:sp>
        <p:nvSpPr>
          <p:cNvPr id="10" name="Slide Number Placeholder 9">
            <a:extLst>
              <a:ext uri="{FF2B5EF4-FFF2-40B4-BE49-F238E27FC236}">
                <a16:creationId xmlns:a16="http://schemas.microsoft.com/office/drawing/2014/main" xmlns="" id="{477F557D-0F1E-4FAC-B1B5-02EDC38757F6}"/>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44</a:t>
            </a:fld>
            <a:endParaRPr lang="en-SG"/>
          </a:p>
        </p:txBody>
      </p:sp>
      <p:pic>
        <p:nvPicPr>
          <p:cNvPr id="13" name="Picture 3" descr="A picture containing text&#10;&#10;Description automatically generated">
            <a:extLst>
              <a:ext uri="{FF2B5EF4-FFF2-40B4-BE49-F238E27FC236}">
                <a16:creationId xmlns:a16="http://schemas.microsoft.com/office/drawing/2014/main" xmlns="" id="{A4CDCBC2-9473-439B-B83B-15F3C9ECD286}"/>
              </a:ext>
            </a:extLst>
          </p:cNvPr>
          <p:cNvPicPr>
            <a:picLocks noChangeAspect="1"/>
          </p:cNvPicPr>
          <p:nvPr/>
        </p:nvPicPr>
        <p:blipFill>
          <a:blip r:embed="rId3"/>
          <a:stretch>
            <a:fillRect/>
          </a:stretch>
        </p:blipFill>
        <p:spPr>
          <a:xfrm>
            <a:off x="6234645" y="1969820"/>
            <a:ext cx="5594421" cy="3510499"/>
          </a:xfrm>
          <a:prstGeom prst="rect">
            <a:avLst/>
          </a:prstGeom>
        </p:spPr>
      </p:pic>
      <p:pic>
        <p:nvPicPr>
          <p:cNvPr id="6" name="Picture 5" descr="A close up of a map&#10;&#10;Description automatically generated">
            <a:extLst>
              <a:ext uri="{FF2B5EF4-FFF2-40B4-BE49-F238E27FC236}">
                <a16:creationId xmlns:a16="http://schemas.microsoft.com/office/drawing/2014/main" xmlns="" id="{435112C2-2ECA-4043-8DBC-1B225F285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88" y="2357120"/>
            <a:ext cx="5850000" cy="3600000"/>
          </a:xfrm>
          <a:prstGeom prst="rect">
            <a:avLst/>
          </a:prstGeom>
        </p:spPr>
      </p:pic>
      <p:pic>
        <p:nvPicPr>
          <p:cNvPr id="9" name="Picture 8" descr="A close up of a map&#10;&#10;Description automatically generated">
            <a:extLst>
              <a:ext uri="{FF2B5EF4-FFF2-40B4-BE49-F238E27FC236}">
                <a16:creationId xmlns:a16="http://schemas.microsoft.com/office/drawing/2014/main" xmlns="" id="{10735588-EAA8-4590-BEA6-C16D19210B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59" y="2350346"/>
            <a:ext cx="5885841" cy="3599999"/>
          </a:xfrm>
          <a:prstGeom prst="rect">
            <a:avLst/>
          </a:prstGeom>
        </p:spPr>
      </p:pic>
      <p:pic>
        <p:nvPicPr>
          <p:cNvPr id="12" name="Picture 11" descr="A close up of a map&#10;&#10;Description automatically generated">
            <a:extLst>
              <a:ext uri="{FF2B5EF4-FFF2-40B4-BE49-F238E27FC236}">
                <a16:creationId xmlns:a16="http://schemas.microsoft.com/office/drawing/2014/main" xmlns="" id="{C6EC5E91-5D42-4D5E-B9C4-7D32569BC7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315" y="2350344"/>
            <a:ext cx="5864659" cy="3592800"/>
          </a:xfrm>
          <a:prstGeom prst="rect">
            <a:avLst/>
          </a:prstGeom>
        </p:spPr>
      </p:pic>
      <p:pic>
        <p:nvPicPr>
          <p:cNvPr id="22" name="Picture 21" descr="A close up of a map&#10;&#10;Description automatically generated">
            <a:extLst>
              <a:ext uri="{FF2B5EF4-FFF2-40B4-BE49-F238E27FC236}">
                <a16:creationId xmlns:a16="http://schemas.microsoft.com/office/drawing/2014/main" xmlns="" id="{D97E2806-827A-4112-B381-BF80DCB987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702" y="2349234"/>
            <a:ext cx="5843279" cy="3592800"/>
          </a:xfrm>
          <a:prstGeom prst="rect">
            <a:avLst/>
          </a:prstGeom>
        </p:spPr>
      </p:pic>
      <p:sp>
        <p:nvSpPr>
          <p:cNvPr id="4" name="Right Arrow 3"/>
          <p:cNvSpPr/>
          <p:nvPr/>
        </p:nvSpPr>
        <p:spPr>
          <a:xfrm>
            <a:off x="6720287" y="3248140"/>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697627" y="2640377"/>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6200017" y="4030218"/>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7266817" y="4041704"/>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8775989" y="3246132"/>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6208060" y="4030218"/>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8298989" y="4041704"/>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7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0"/>
                            </p:stCondLst>
                            <p:childTnLst>
                              <p:par>
                                <p:cTn id="56" presetID="22" presetClass="entr" presetSubtype="8"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4" grpId="1" animBg="1"/>
      <p:bldP spid="21" grpId="0" animBg="1"/>
      <p:bldP spid="21" grpId="1" animBg="1"/>
      <p:bldP spid="23" grpId="0" animBg="1"/>
      <p:bldP spid="23" grpId="1" animBg="1"/>
      <p:bldP spid="24" grpId="0" animBg="1"/>
      <p:bldP spid="24" grpId="1" animBg="1"/>
      <p:bldP spid="25" grpId="0" animBg="1"/>
      <p:bldP spid="25" grpId="1"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CBF57-1CC3-4D42-892E-4779B4F4997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Switch-to-Switch Synchronization Error</a:t>
            </a:r>
          </a:p>
        </p:txBody>
      </p:sp>
      <p:sp>
        <p:nvSpPr>
          <p:cNvPr id="8" name="TextBox 7">
            <a:extLst>
              <a:ext uri="{FF2B5EF4-FFF2-40B4-BE49-F238E27FC236}">
                <a16:creationId xmlns:a16="http://schemas.microsoft.com/office/drawing/2014/main" xmlns="" id="{E7E3BA48-8497-4DFB-B76F-2B481F9250F1}"/>
              </a:ext>
            </a:extLst>
          </p:cNvPr>
          <p:cNvSpPr txBox="1"/>
          <p:nvPr/>
        </p:nvSpPr>
        <p:spPr>
          <a:xfrm>
            <a:off x="2447339" y="1969820"/>
            <a:ext cx="2074333" cy="461665"/>
          </a:xfrm>
          <a:prstGeom prst="rect">
            <a:avLst/>
          </a:prstGeom>
          <a:noFill/>
        </p:spPr>
        <p:txBody>
          <a:bodyPr wrap="square" rtlCol="0">
            <a:spAutoFit/>
          </a:bodyPr>
          <a:lstStyle/>
          <a:p>
            <a:r>
              <a:rPr lang="en-SG" sz="2400" b="1" dirty="0"/>
              <a:t>Idle Condition</a:t>
            </a:r>
          </a:p>
        </p:txBody>
      </p:sp>
      <p:sp>
        <p:nvSpPr>
          <p:cNvPr id="10" name="Slide Number Placeholder 9">
            <a:extLst>
              <a:ext uri="{FF2B5EF4-FFF2-40B4-BE49-F238E27FC236}">
                <a16:creationId xmlns:a16="http://schemas.microsoft.com/office/drawing/2014/main" xmlns="" id="{477F557D-0F1E-4FAC-B1B5-02EDC38757F6}"/>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45</a:t>
            </a:fld>
            <a:endParaRPr lang="en-SG"/>
          </a:p>
        </p:txBody>
      </p:sp>
      <p:sp>
        <p:nvSpPr>
          <p:cNvPr id="3" name="Oval 2"/>
          <p:cNvSpPr/>
          <p:nvPr/>
        </p:nvSpPr>
        <p:spPr>
          <a:xfrm>
            <a:off x="7081971" y="3044952"/>
            <a:ext cx="493776" cy="374904"/>
          </a:xfrm>
          <a:prstGeom prst="ellipse">
            <a:avLst/>
          </a:prstGeom>
          <a:solidFill>
            <a:srgbClr val="FF0000">
              <a:alpha val="5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856163" y="2584704"/>
            <a:ext cx="493776" cy="374904"/>
          </a:xfrm>
          <a:prstGeom prst="ellipse">
            <a:avLst/>
          </a:prstGeom>
          <a:solidFill>
            <a:srgbClr val="FF0000">
              <a:alpha val="5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78801" y="3627739"/>
            <a:ext cx="493776" cy="374904"/>
          </a:xfrm>
          <a:prstGeom prst="ellipse">
            <a:avLst/>
          </a:prstGeom>
          <a:solidFill>
            <a:srgbClr val="FF0000">
              <a:alpha val="5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86527" y="3648607"/>
            <a:ext cx="493776" cy="374904"/>
          </a:xfrm>
          <a:prstGeom prst="ellipse">
            <a:avLst/>
          </a:prstGeom>
          <a:solidFill>
            <a:srgbClr val="FF0000">
              <a:alpha val="5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600646" y="3054096"/>
            <a:ext cx="493776" cy="374904"/>
          </a:xfrm>
          <a:prstGeom prst="ellipse">
            <a:avLst/>
          </a:prstGeom>
          <a:solidFill>
            <a:srgbClr val="FF0000">
              <a:alpha val="5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678801" y="3627739"/>
            <a:ext cx="493776" cy="374904"/>
          </a:xfrm>
          <a:prstGeom prst="ellipse">
            <a:avLst/>
          </a:prstGeom>
          <a:solidFill>
            <a:srgbClr val="FF0000">
              <a:alpha val="5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232447" y="3636883"/>
            <a:ext cx="493776" cy="374904"/>
          </a:xfrm>
          <a:prstGeom prst="ellipse">
            <a:avLst/>
          </a:prstGeom>
          <a:solidFill>
            <a:srgbClr val="FF0000">
              <a:alpha val="5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map&#10;&#10;Description automatically generated">
            <a:extLst>
              <a:ext uri="{FF2B5EF4-FFF2-40B4-BE49-F238E27FC236}">
                <a16:creationId xmlns:a16="http://schemas.microsoft.com/office/drawing/2014/main" xmlns="" id="{435112C2-2ECA-4043-8DBC-1B225F285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002" y="2357120"/>
            <a:ext cx="5850000" cy="3600000"/>
          </a:xfrm>
          <a:prstGeom prst="rect">
            <a:avLst/>
          </a:prstGeom>
        </p:spPr>
      </p:pic>
      <p:pic>
        <p:nvPicPr>
          <p:cNvPr id="9" name="Picture 8" descr="A close up of a map&#10;&#10;Description automatically generated">
            <a:extLst>
              <a:ext uri="{FF2B5EF4-FFF2-40B4-BE49-F238E27FC236}">
                <a16:creationId xmlns:a16="http://schemas.microsoft.com/office/drawing/2014/main" xmlns="" id="{10735588-EAA8-4590-BEA6-C16D19210B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473" y="2350346"/>
            <a:ext cx="5885841" cy="3599999"/>
          </a:xfrm>
          <a:prstGeom prst="rect">
            <a:avLst/>
          </a:prstGeom>
        </p:spPr>
      </p:pic>
      <p:pic>
        <p:nvPicPr>
          <p:cNvPr id="12" name="Picture 11" descr="A close up of a map&#10;&#10;Description automatically generated">
            <a:extLst>
              <a:ext uri="{FF2B5EF4-FFF2-40B4-BE49-F238E27FC236}">
                <a16:creationId xmlns:a16="http://schemas.microsoft.com/office/drawing/2014/main" xmlns="" id="{C6EC5E91-5D42-4D5E-B9C4-7D32569BC7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129" y="2350344"/>
            <a:ext cx="5864659" cy="3592800"/>
          </a:xfrm>
          <a:prstGeom prst="rect">
            <a:avLst/>
          </a:prstGeom>
        </p:spPr>
      </p:pic>
      <p:pic>
        <p:nvPicPr>
          <p:cNvPr id="22" name="Picture 21" descr="A close up of a map&#10;&#10;Description automatically generated">
            <a:extLst>
              <a:ext uri="{FF2B5EF4-FFF2-40B4-BE49-F238E27FC236}">
                <a16:creationId xmlns:a16="http://schemas.microsoft.com/office/drawing/2014/main" xmlns="" id="{D97E2806-827A-4112-B381-BF80DCB987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516" y="2349234"/>
            <a:ext cx="5843279" cy="3592800"/>
          </a:xfrm>
          <a:prstGeom prst="rect">
            <a:avLst/>
          </a:prstGeom>
        </p:spPr>
      </p:pic>
      <p:pic>
        <p:nvPicPr>
          <p:cNvPr id="5" name="Picture 4" descr="A close up of a map&#10;&#10;Description automatically generated">
            <a:extLst>
              <a:ext uri="{FF2B5EF4-FFF2-40B4-BE49-F238E27FC236}">
                <a16:creationId xmlns:a16="http://schemas.microsoft.com/office/drawing/2014/main" xmlns="" id="{AD564F9D-345C-4FB9-A168-5024207019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342" y="2343143"/>
            <a:ext cx="5904319" cy="3600000"/>
          </a:xfrm>
          <a:prstGeom prst="rect">
            <a:avLst/>
          </a:prstGeom>
        </p:spPr>
      </p:pic>
      <p:sp>
        <p:nvSpPr>
          <p:cNvPr id="21" name="TextBox 20">
            <a:extLst>
              <a:ext uri="{FF2B5EF4-FFF2-40B4-BE49-F238E27FC236}">
                <a16:creationId xmlns:a16="http://schemas.microsoft.com/office/drawing/2014/main" xmlns="" id="{97ACD505-1AED-42C6-9D63-E34257810F20}"/>
              </a:ext>
            </a:extLst>
          </p:cNvPr>
          <p:cNvSpPr txBox="1"/>
          <p:nvPr/>
        </p:nvSpPr>
        <p:spPr>
          <a:xfrm>
            <a:off x="8057108" y="1975373"/>
            <a:ext cx="2650980" cy="461665"/>
          </a:xfrm>
          <a:prstGeom prst="rect">
            <a:avLst/>
          </a:prstGeom>
          <a:noFill/>
        </p:spPr>
        <p:txBody>
          <a:bodyPr wrap="square" rtlCol="0">
            <a:spAutoFit/>
          </a:bodyPr>
          <a:lstStyle/>
          <a:p>
            <a:r>
              <a:rPr lang="en-SG" sz="2400" b="1" dirty="0"/>
              <a:t>Heavy Cross Traffic</a:t>
            </a:r>
          </a:p>
        </p:txBody>
      </p:sp>
    </p:spTree>
    <p:extLst>
      <p:ext uri="{BB962C8B-B14F-4D97-AF65-F5344CB8AC3E}">
        <p14:creationId xmlns:p14="http://schemas.microsoft.com/office/powerpoint/2010/main" val="3334397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A52CE-243F-46FF-B55E-F4942392B60F}"/>
              </a:ext>
            </a:extLst>
          </p:cNvPr>
          <p:cNvSpPr>
            <a:spLocks noGrp="1"/>
          </p:cNvSpPr>
          <p:nvPr>
            <p:ph type="title"/>
          </p:nvPr>
        </p:nvSpPr>
        <p:spPr/>
        <p:txBody>
          <a:bodyPr/>
          <a:lstStyle/>
          <a:p>
            <a:r>
              <a:rPr lang="en-SG" dirty="0"/>
              <a:t>Switch-to-Switch </a:t>
            </a:r>
            <a:r>
              <a:rPr lang="en-US" dirty="0"/>
              <a:t>Synchronization Error</a:t>
            </a:r>
            <a:br>
              <a:rPr lang="en-US" dirty="0"/>
            </a:br>
            <a:r>
              <a:rPr lang="en-SG" dirty="0"/>
              <a:t>(Different Links Speeds)</a:t>
            </a:r>
          </a:p>
        </p:txBody>
      </p:sp>
      <p:sp>
        <p:nvSpPr>
          <p:cNvPr id="5" name="TextBox 4">
            <a:extLst>
              <a:ext uri="{FF2B5EF4-FFF2-40B4-BE49-F238E27FC236}">
                <a16:creationId xmlns:a16="http://schemas.microsoft.com/office/drawing/2014/main" xmlns="" id="{42084FCC-4911-45E1-A32C-F6826BC1B0CF}"/>
              </a:ext>
            </a:extLst>
          </p:cNvPr>
          <p:cNvSpPr txBox="1"/>
          <p:nvPr/>
        </p:nvSpPr>
        <p:spPr>
          <a:xfrm>
            <a:off x="2019164" y="1921520"/>
            <a:ext cx="3378200" cy="461665"/>
          </a:xfrm>
          <a:prstGeom prst="rect">
            <a:avLst/>
          </a:prstGeom>
          <a:noFill/>
        </p:spPr>
        <p:txBody>
          <a:bodyPr wrap="square" rtlCol="0">
            <a:spAutoFit/>
          </a:bodyPr>
          <a:lstStyle/>
          <a:p>
            <a:r>
              <a:rPr lang="en-SG" sz="2400" b="1" dirty="0"/>
              <a:t>Idle Condition (4 Hops)</a:t>
            </a:r>
          </a:p>
        </p:txBody>
      </p:sp>
      <p:pic>
        <p:nvPicPr>
          <p:cNvPr id="7" name="Picture 6">
            <a:extLst>
              <a:ext uri="{FF2B5EF4-FFF2-40B4-BE49-F238E27FC236}">
                <a16:creationId xmlns:a16="http://schemas.microsoft.com/office/drawing/2014/main" xmlns="" id="{A367C8DD-9D9C-49CB-AB82-2EF9CB7A258F}"/>
              </a:ext>
            </a:extLst>
          </p:cNvPr>
          <p:cNvPicPr>
            <a:picLocks noChangeAspect="1"/>
          </p:cNvPicPr>
          <p:nvPr/>
        </p:nvPicPr>
        <p:blipFill>
          <a:blip r:embed="rId3"/>
          <a:stretch>
            <a:fillRect/>
          </a:stretch>
        </p:blipFill>
        <p:spPr>
          <a:xfrm>
            <a:off x="0" y="2339640"/>
            <a:ext cx="6533012" cy="3949852"/>
          </a:xfrm>
          <a:prstGeom prst="rect">
            <a:avLst/>
          </a:prstGeom>
        </p:spPr>
      </p:pic>
      <p:sp>
        <p:nvSpPr>
          <p:cNvPr id="8" name="Slide Number Placeholder 7">
            <a:extLst>
              <a:ext uri="{FF2B5EF4-FFF2-40B4-BE49-F238E27FC236}">
                <a16:creationId xmlns:a16="http://schemas.microsoft.com/office/drawing/2014/main" xmlns="" id="{9F21F9D0-EAEE-463B-A757-BAD5770BE475}"/>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46</a:t>
            </a:fld>
            <a:endParaRPr lang="en-SG"/>
          </a:p>
        </p:txBody>
      </p:sp>
      <p:pic>
        <p:nvPicPr>
          <p:cNvPr id="11" name="Picture 3" descr="A picture containing text&#10;&#10;Description automatically generated">
            <a:extLst>
              <a:ext uri="{FF2B5EF4-FFF2-40B4-BE49-F238E27FC236}">
                <a16:creationId xmlns:a16="http://schemas.microsoft.com/office/drawing/2014/main" xmlns="" id="{A4CDCBC2-9473-439B-B83B-15F3C9ECD286}"/>
              </a:ext>
            </a:extLst>
          </p:cNvPr>
          <p:cNvPicPr>
            <a:picLocks noChangeAspect="1"/>
          </p:cNvPicPr>
          <p:nvPr/>
        </p:nvPicPr>
        <p:blipFill>
          <a:blip r:embed="rId4"/>
          <a:stretch>
            <a:fillRect/>
          </a:stretch>
        </p:blipFill>
        <p:spPr>
          <a:xfrm>
            <a:off x="6484125" y="2152353"/>
            <a:ext cx="5594421" cy="3510499"/>
          </a:xfrm>
          <a:prstGeom prst="rect">
            <a:avLst/>
          </a:prstGeom>
        </p:spPr>
      </p:pic>
      <p:sp>
        <p:nvSpPr>
          <p:cNvPr id="12" name="Right Arrow 25"/>
          <p:cNvSpPr/>
          <p:nvPr/>
        </p:nvSpPr>
        <p:spPr>
          <a:xfrm>
            <a:off x="6451074" y="4217505"/>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26"/>
          <p:cNvSpPr/>
          <p:nvPr/>
        </p:nvSpPr>
        <p:spPr>
          <a:xfrm>
            <a:off x="8542003" y="4228991"/>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4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CBF57-1CC3-4D42-892E-4779B4F4997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Switch-to-Host Synchronization Error</a:t>
            </a:r>
          </a:p>
        </p:txBody>
      </p:sp>
      <p:sp>
        <p:nvSpPr>
          <p:cNvPr id="8" name="TextBox 7">
            <a:extLst>
              <a:ext uri="{FF2B5EF4-FFF2-40B4-BE49-F238E27FC236}">
                <a16:creationId xmlns:a16="http://schemas.microsoft.com/office/drawing/2014/main" xmlns="" id="{E7E3BA48-8497-4DFB-B76F-2B481F9250F1}"/>
              </a:ext>
            </a:extLst>
          </p:cNvPr>
          <p:cNvSpPr txBox="1"/>
          <p:nvPr/>
        </p:nvSpPr>
        <p:spPr>
          <a:xfrm>
            <a:off x="2498286" y="1955323"/>
            <a:ext cx="2074333" cy="461665"/>
          </a:xfrm>
          <a:prstGeom prst="rect">
            <a:avLst/>
          </a:prstGeom>
          <a:noFill/>
        </p:spPr>
        <p:txBody>
          <a:bodyPr wrap="square" rtlCol="0">
            <a:spAutoFit/>
          </a:bodyPr>
          <a:lstStyle/>
          <a:p>
            <a:r>
              <a:rPr lang="en-SG" sz="2400" b="1" dirty="0"/>
              <a:t>Idle Condition</a:t>
            </a:r>
          </a:p>
        </p:txBody>
      </p:sp>
      <p:sp>
        <p:nvSpPr>
          <p:cNvPr id="14" name="Slide Number Placeholder 13">
            <a:extLst>
              <a:ext uri="{FF2B5EF4-FFF2-40B4-BE49-F238E27FC236}">
                <a16:creationId xmlns:a16="http://schemas.microsoft.com/office/drawing/2014/main" xmlns="" id="{7E1E0D1F-AD21-4E4F-A48D-3478C2D017AF}"/>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47</a:t>
            </a:fld>
            <a:endParaRPr lang="en-SG"/>
          </a:p>
        </p:txBody>
      </p:sp>
      <p:pic>
        <p:nvPicPr>
          <p:cNvPr id="4" name="Picture 3" descr="A close up of text on a white background&#10;&#10;Description automatically generated">
            <a:extLst>
              <a:ext uri="{FF2B5EF4-FFF2-40B4-BE49-F238E27FC236}">
                <a16:creationId xmlns:a16="http://schemas.microsoft.com/office/drawing/2014/main" xmlns="" id="{6B5AB1E4-9754-4214-B1CB-00B9C248B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90" y="2350346"/>
            <a:ext cx="5873894" cy="3600000"/>
          </a:xfrm>
          <a:prstGeom prst="rect">
            <a:avLst/>
          </a:prstGeom>
        </p:spPr>
      </p:pic>
      <p:pic>
        <p:nvPicPr>
          <p:cNvPr id="6" name="Picture 5" descr="A close up of a map&#10;&#10;Description automatically generated">
            <a:extLst>
              <a:ext uri="{FF2B5EF4-FFF2-40B4-BE49-F238E27FC236}">
                <a16:creationId xmlns:a16="http://schemas.microsoft.com/office/drawing/2014/main" xmlns="" id="{EA3A93F4-C18C-44F4-955E-F4CF959480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90" y="2350346"/>
            <a:ext cx="5851492" cy="3600000"/>
          </a:xfrm>
          <a:prstGeom prst="rect">
            <a:avLst/>
          </a:prstGeom>
        </p:spPr>
      </p:pic>
      <p:pic>
        <p:nvPicPr>
          <p:cNvPr id="10" name="Picture 9" descr="A close up of a map&#10;&#10;Description automatically generated">
            <a:extLst>
              <a:ext uri="{FF2B5EF4-FFF2-40B4-BE49-F238E27FC236}">
                <a16:creationId xmlns:a16="http://schemas.microsoft.com/office/drawing/2014/main" xmlns="" id="{0FF3773C-3CAF-45CD-B3BB-09A0C1465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90" y="2347015"/>
            <a:ext cx="5863194" cy="3592800"/>
          </a:xfrm>
          <a:prstGeom prst="rect">
            <a:avLst/>
          </a:prstGeom>
        </p:spPr>
      </p:pic>
      <p:pic>
        <p:nvPicPr>
          <p:cNvPr id="20" name="Picture 3" descr="A picture containing text&#10;&#10;Description automatically generated">
            <a:extLst>
              <a:ext uri="{FF2B5EF4-FFF2-40B4-BE49-F238E27FC236}">
                <a16:creationId xmlns:a16="http://schemas.microsoft.com/office/drawing/2014/main" xmlns="" id="{A4CDCBC2-9473-439B-B83B-15F3C9ECD286}"/>
              </a:ext>
            </a:extLst>
          </p:cNvPr>
          <p:cNvPicPr>
            <a:picLocks noChangeAspect="1"/>
          </p:cNvPicPr>
          <p:nvPr/>
        </p:nvPicPr>
        <p:blipFill>
          <a:blip r:embed="rId6"/>
          <a:stretch>
            <a:fillRect/>
          </a:stretch>
        </p:blipFill>
        <p:spPr>
          <a:xfrm>
            <a:off x="6484125" y="2152353"/>
            <a:ext cx="5594421" cy="3510499"/>
          </a:xfrm>
          <a:prstGeom prst="rect">
            <a:avLst/>
          </a:prstGeom>
        </p:spPr>
      </p:pic>
      <p:sp>
        <p:nvSpPr>
          <p:cNvPr id="24" name="Right Arrow 25"/>
          <p:cNvSpPr/>
          <p:nvPr/>
        </p:nvSpPr>
        <p:spPr>
          <a:xfrm rot="16200000">
            <a:off x="7659877" y="5708236"/>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5"/>
          <p:cNvSpPr/>
          <p:nvPr/>
        </p:nvSpPr>
        <p:spPr>
          <a:xfrm rot="16200000">
            <a:off x="8231377" y="5708235"/>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9266918" y="5708235"/>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5"/>
          <p:cNvSpPr/>
          <p:nvPr/>
        </p:nvSpPr>
        <p:spPr>
          <a:xfrm rot="16200000">
            <a:off x="10258364" y="5708235"/>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6200000">
            <a:off x="6570264" y="5708235"/>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6200000">
            <a:off x="8771195" y="5691934"/>
            <a:ext cx="253388" cy="2308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9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6"/>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7"/>
                                        </p:tgtEl>
                                        <p:attrNameLst>
                                          <p:attrName>style.visibility</p:attrName>
                                        </p:attrNameLst>
                                      </p:cBhvr>
                                      <p:to>
                                        <p:strVal val="hidden"/>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par>
                          <p:cTn id="42" fill="hold">
                            <p:stCondLst>
                              <p:cond delay="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24" grpId="1" animBg="1"/>
      <p:bldP spid="25" grpId="0" animBg="1"/>
      <p:bldP spid="25" grpId="1" animBg="1"/>
      <p:bldP spid="26" grpId="0" animBg="1"/>
      <p:bldP spid="26" grpId="1" animBg="1"/>
      <p:bldP spid="27" grpId="0" animBg="1"/>
      <p:bldP spid="27" grpId="1" animBg="1"/>
      <p:bldP spid="28" grpId="0" animBg="1"/>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CBF57-1CC3-4D42-892E-4779B4F4997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Switch-to-Host Synchronization Error</a:t>
            </a:r>
          </a:p>
        </p:txBody>
      </p:sp>
      <p:sp>
        <p:nvSpPr>
          <p:cNvPr id="8" name="TextBox 7">
            <a:extLst>
              <a:ext uri="{FF2B5EF4-FFF2-40B4-BE49-F238E27FC236}">
                <a16:creationId xmlns:a16="http://schemas.microsoft.com/office/drawing/2014/main" xmlns="" id="{E7E3BA48-8497-4DFB-B76F-2B481F9250F1}"/>
              </a:ext>
            </a:extLst>
          </p:cNvPr>
          <p:cNvSpPr txBox="1"/>
          <p:nvPr/>
        </p:nvSpPr>
        <p:spPr>
          <a:xfrm>
            <a:off x="2498286" y="1955323"/>
            <a:ext cx="2074333" cy="461665"/>
          </a:xfrm>
          <a:prstGeom prst="rect">
            <a:avLst/>
          </a:prstGeom>
          <a:noFill/>
        </p:spPr>
        <p:txBody>
          <a:bodyPr wrap="square" rtlCol="0">
            <a:spAutoFit/>
          </a:bodyPr>
          <a:lstStyle/>
          <a:p>
            <a:r>
              <a:rPr lang="en-SG" sz="2400" b="1" dirty="0"/>
              <a:t>Idle Condition</a:t>
            </a:r>
          </a:p>
        </p:txBody>
      </p:sp>
      <p:sp>
        <p:nvSpPr>
          <p:cNvPr id="14" name="Slide Number Placeholder 13">
            <a:extLst>
              <a:ext uri="{FF2B5EF4-FFF2-40B4-BE49-F238E27FC236}">
                <a16:creationId xmlns:a16="http://schemas.microsoft.com/office/drawing/2014/main" xmlns="" id="{7E1E0D1F-AD21-4E4F-A48D-3478C2D017AF}"/>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48</a:t>
            </a:fld>
            <a:endParaRPr lang="en-SG"/>
          </a:p>
        </p:txBody>
      </p:sp>
      <p:pic>
        <p:nvPicPr>
          <p:cNvPr id="4" name="Picture 3" descr="A close up of text on a white background&#10;&#10;Description automatically generated">
            <a:extLst>
              <a:ext uri="{FF2B5EF4-FFF2-40B4-BE49-F238E27FC236}">
                <a16:creationId xmlns:a16="http://schemas.microsoft.com/office/drawing/2014/main" xmlns="" id="{6B5AB1E4-9754-4214-B1CB-00B9C248B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90" y="2350346"/>
            <a:ext cx="5873894" cy="3600000"/>
          </a:xfrm>
          <a:prstGeom prst="rect">
            <a:avLst/>
          </a:prstGeom>
        </p:spPr>
      </p:pic>
      <p:pic>
        <p:nvPicPr>
          <p:cNvPr id="6" name="Picture 5" descr="A close up of a map&#10;&#10;Description automatically generated">
            <a:extLst>
              <a:ext uri="{FF2B5EF4-FFF2-40B4-BE49-F238E27FC236}">
                <a16:creationId xmlns:a16="http://schemas.microsoft.com/office/drawing/2014/main" xmlns="" id="{EA3A93F4-C18C-44F4-955E-F4CF959480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90" y="2350346"/>
            <a:ext cx="5851492" cy="3600000"/>
          </a:xfrm>
          <a:prstGeom prst="rect">
            <a:avLst/>
          </a:prstGeom>
        </p:spPr>
      </p:pic>
      <p:pic>
        <p:nvPicPr>
          <p:cNvPr id="10" name="Picture 9" descr="A close up of a map&#10;&#10;Description automatically generated">
            <a:extLst>
              <a:ext uri="{FF2B5EF4-FFF2-40B4-BE49-F238E27FC236}">
                <a16:creationId xmlns:a16="http://schemas.microsoft.com/office/drawing/2014/main" xmlns="" id="{0FF3773C-3CAF-45CD-B3BB-09A0C1465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90" y="2347015"/>
            <a:ext cx="5863194" cy="3592800"/>
          </a:xfrm>
          <a:prstGeom prst="rect">
            <a:avLst/>
          </a:prstGeom>
        </p:spPr>
      </p:pic>
      <p:sp>
        <p:nvSpPr>
          <p:cNvPr id="16" name="TextBox 15">
            <a:extLst>
              <a:ext uri="{FF2B5EF4-FFF2-40B4-BE49-F238E27FC236}">
                <a16:creationId xmlns:a16="http://schemas.microsoft.com/office/drawing/2014/main" xmlns="" id="{6C3AD2C8-478E-4A41-A0E4-FBB762CEB970}"/>
              </a:ext>
            </a:extLst>
          </p:cNvPr>
          <p:cNvSpPr txBox="1"/>
          <p:nvPr/>
        </p:nvSpPr>
        <p:spPr>
          <a:xfrm>
            <a:off x="7943124" y="1955323"/>
            <a:ext cx="2650980" cy="461665"/>
          </a:xfrm>
          <a:prstGeom prst="rect">
            <a:avLst/>
          </a:prstGeom>
          <a:noFill/>
        </p:spPr>
        <p:txBody>
          <a:bodyPr wrap="square" rtlCol="0">
            <a:spAutoFit/>
          </a:bodyPr>
          <a:lstStyle/>
          <a:p>
            <a:r>
              <a:rPr lang="en-SG" sz="2400" b="1" dirty="0"/>
              <a:t>Heavy Cross Traffic</a:t>
            </a:r>
          </a:p>
        </p:txBody>
      </p:sp>
      <p:pic>
        <p:nvPicPr>
          <p:cNvPr id="5" name="Picture 4" descr="A close up of a map&#10;&#10;Description automatically generated">
            <a:extLst>
              <a:ext uri="{FF2B5EF4-FFF2-40B4-BE49-F238E27FC236}">
                <a16:creationId xmlns:a16="http://schemas.microsoft.com/office/drawing/2014/main" xmlns="" id="{BBAF40E9-D4FA-4A58-8789-99E4D2B16F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9719" y="2350346"/>
            <a:ext cx="5831602" cy="3600000"/>
          </a:xfrm>
          <a:prstGeom prst="rect">
            <a:avLst/>
          </a:prstGeom>
        </p:spPr>
      </p:pic>
    </p:spTree>
    <p:extLst>
      <p:ext uri="{BB962C8B-B14F-4D97-AF65-F5344CB8AC3E}">
        <p14:creationId xmlns:p14="http://schemas.microsoft.com/office/powerpoint/2010/main" val="2459499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3B405-CF00-4495-B868-FF0C6387455A}"/>
              </a:ext>
            </a:extLst>
          </p:cNvPr>
          <p:cNvSpPr>
            <a:spLocks noGrp="1"/>
          </p:cNvSpPr>
          <p:nvPr>
            <p:ph type="title"/>
          </p:nvPr>
        </p:nvSpPr>
        <p:spPr>
          <a:xfrm>
            <a:off x="838200" y="365125"/>
            <a:ext cx="10515600" cy="1325563"/>
          </a:xfrm>
        </p:spPr>
        <p:txBody>
          <a:bodyPr/>
          <a:lstStyle/>
          <a:p>
            <a:r>
              <a:rPr lang="en-SG" dirty="0"/>
              <a:t>Resource Usage</a:t>
            </a:r>
          </a:p>
        </p:txBody>
      </p:sp>
      <p:sp>
        <p:nvSpPr>
          <p:cNvPr id="4" name="Slide Number Placeholder 3">
            <a:extLst>
              <a:ext uri="{FF2B5EF4-FFF2-40B4-BE49-F238E27FC236}">
                <a16:creationId xmlns:a16="http://schemas.microsoft.com/office/drawing/2014/main" xmlns="" id="{6C5798EF-80CF-483E-BC22-6F4159F50826}"/>
              </a:ext>
            </a:extLst>
          </p:cNvPr>
          <p:cNvSpPr>
            <a:spLocks noGrp="1"/>
          </p:cNvSpPr>
          <p:nvPr>
            <p:ph type="sldNum" sz="quarter" idx="12"/>
          </p:nvPr>
        </p:nvSpPr>
        <p:spPr>
          <a:xfrm>
            <a:off x="8610600" y="6356350"/>
            <a:ext cx="2743200" cy="365125"/>
          </a:xfrm>
        </p:spPr>
        <p:txBody>
          <a:bodyPr/>
          <a:lstStyle/>
          <a:p>
            <a:fld id="{729CC8A8-141D-466A-B534-BFE7B6828A11}" type="slidenum">
              <a:rPr lang="en-SG" smtClean="0"/>
              <a:t>49</a:t>
            </a:fld>
            <a:endParaRPr lang="en-SG"/>
          </a:p>
        </p:txBody>
      </p:sp>
      <p:sp>
        <p:nvSpPr>
          <p:cNvPr id="3" name="TextBox 2">
            <a:extLst>
              <a:ext uri="{FF2B5EF4-FFF2-40B4-BE49-F238E27FC236}">
                <a16:creationId xmlns:a16="http://schemas.microsoft.com/office/drawing/2014/main" xmlns="" id="{01F85130-5D8F-46F8-9B11-0D643A18509D}"/>
              </a:ext>
            </a:extLst>
          </p:cNvPr>
          <p:cNvSpPr txBox="1"/>
          <p:nvPr/>
        </p:nvSpPr>
        <p:spPr>
          <a:xfrm>
            <a:off x="838200" y="1756407"/>
            <a:ext cx="10769600" cy="2308324"/>
          </a:xfrm>
          <a:prstGeom prst="rect">
            <a:avLst/>
          </a:prstGeom>
          <a:noFill/>
        </p:spPr>
        <p:txBody>
          <a:bodyPr wrap="square" rtlCol="0">
            <a:spAutoFit/>
          </a:bodyPr>
          <a:lstStyle/>
          <a:p>
            <a:r>
              <a:rPr lang="en-SG" sz="2400" b="1" dirty="0"/>
              <a:t>Bandwidth</a:t>
            </a:r>
            <a:endParaRPr lang="en-SG" sz="2400" dirty="0"/>
          </a:p>
          <a:p>
            <a:pPr marL="342900" indent="-342900">
              <a:buFont typeface="Arial" panose="020B0604020202020204" pitchFamily="34" charset="0"/>
              <a:buChar char="•"/>
            </a:pPr>
            <a:r>
              <a:rPr lang="en-SG" sz="2400" dirty="0"/>
              <a:t>3.07 Mbps per pair (or link) for 2000 DPTP requests/sec.</a:t>
            </a:r>
          </a:p>
          <a:p>
            <a:pPr marL="342900" indent="-342900">
              <a:buFont typeface="Arial" panose="020B0604020202020204" pitchFamily="34" charset="0"/>
              <a:buChar char="•"/>
            </a:pPr>
            <a:r>
              <a:rPr lang="en-SG" sz="2400" dirty="0"/>
              <a:t>8 times lesser compared to HUYGENS[NSDI’18].</a:t>
            </a:r>
          </a:p>
          <a:p>
            <a:endParaRPr lang="en-SG" sz="2400" dirty="0"/>
          </a:p>
          <a:p>
            <a:r>
              <a:rPr lang="en-SG" sz="2400" b="1" dirty="0"/>
              <a:t>Switch Resources</a:t>
            </a:r>
          </a:p>
          <a:p>
            <a:endParaRPr lang="en-SG" sz="2400" dirty="0"/>
          </a:p>
        </p:txBody>
      </p:sp>
      <p:pic>
        <p:nvPicPr>
          <p:cNvPr id="7" name="Picture 6">
            <a:extLst>
              <a:ext uri="{FF2B5EF4-FFF2-40B4-BE49-F238E27FC236}">
                <a16:creationId xmlns:a16="http://schemas.microsoft.com/office/drawing/2014/main" xmlns="" id="{0EC088A7-991C-4E9E-9DEC-5491A250A1BB}"/>
              </a:ext>
            </a:extLst>
          </p:cNvPr>
          <p:cNvPicPr>
            <a:picLocks noChangeAspect="1"/>
          </p:cNvPicPr>
          <p:nvPr/>
        </p:nvPicPr>
        <p:blipFill>
          <a:blip r:embed="rId3"/>
          <a:stretch>
            <a:fillRect/>
          </a:stretch>
        </p:blipFill>
        <p:spPr>
          <a:xfrm>
            <a:off x="3165825" y="3788141"/>
            <a:ext cx="6646687" cy="2844800"/>
          </a:xfrm>
          <a:prstGeom prst="rect">
            <a:avLst/>
          </a:prstGeom>
        </p:spPr>
      </p:pic>
    </p:spTree>
    <p:extLst>
      <p:ext uri="{BB962C8B-B14F-4D97-AF65-F5344CB8AC3E}">
        <p14:creationId xmlns:p14="http://schemas.microsoft.com/office/powerpoint/2010/main" val="148837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9CA9DB-6256-4F1B-8A26-4371C5B25700}"/>
              </a:ext>
            </a:extLst>
          </p:cNvPr>
          <p:cNvSpPr>
            <a:spLocks noGrp="1"/>
          </p:cNvSpPr>
          <p:nvPr>
            <p:ph type="title"/>
          </p:nvPr>
        </p:nvSpPr>
        <p:spPr/>
        <p:txBody>
          <a:bodyPr/>
          <a:lstStyle/>
          <a:p>
            <a:r>
              <a:rPr lang="en-SG" dirty="0"/>
              <a:t>Emergence of In-Network Computing</a:t>
            </a:r>
          </a:p>
        </p:txBody>
      </p:sp>
      <p:sp>
        <p:nvSpPr>
          <p:cNvPr id="3" name="Content Placeholder 2">
            <a:extLst>
              <a:ext uri="{FF2B5EF4-FFF2-40B4-BE49-F238E27FC236}">
                <a16:creationId xmlns:a16="http://schemas.microsoft.com/office/drawing/2014/main" xmlns="" id="{498E619F-889F-4E8A-87E2-2FB6E0FB1E8E}"/>
              </a:ext>
            </a:extLst>
          </p:cNvPr>
          <p:cNvSpPr>
            <a:spLocks noGrp="1"/>
          </p:cNvSpPr>
          <p:nvPr>
            <p:ph idx="1"/>
          </p:nvPr>
        </p:nvSpPr>
        <p:spPr/>
        <p:txBody>
          <a:bodyPr>
            <a:normAutofit fontScale="92500" lnSpcReduction="10000"/>
          </a:bodyPr>
          <a:lstStyle/>
          <a:p>
            <a:r>
              <a:rPr lang="en-IN" dirty="0"/>
              <a:t>Distributed Services / Applications</a:t>
            </a:r>
          </a:p>
          <a:p>
            <a:pPr lvl="1"/>
            <a:r>
              <a:rPr lang="en-IN" dirty="0" err="1"/>
              <a:t>NetChain</a:t>
            </a:r>
            <a:r>
              <a:rPr lang="en-IN" dirty="0"/>
              <a:t> (NSDI ’18, </a:t>
            </a:r>
            <a:r>
              <a:rPr lang="en-IN" b="1" i="1" dirty="0"/>
              <a:t>Best Paper</a:t>
            </a:r>
            <a:r>
              <a:rPr lang="en-IN" dirty="0"/>
              <a:t>)</a:t>
            </a:r>
          </a:p>
          <a:p>
            <a:pPr lvl="1"/>
            <a:r>
              <a:rPr lang="en-IN" dirty="0" err="1"/>
              <a:t>NetCache</a:t>
            </a:r>
            <a:r>
              <a:rPr lang="en-IN" dirty="0"/>
              <a:t> (SOSP ’17)</a:t>
            </a:r>
          </a:p>
          <a:p>
            <a:pPr lvl="1"/>
            <a:r>
              <a:rPr lang="en-IN" dirty="0" err="1"/>
              <a:t>IncBricks</a:t>
            </a:r>
            <a:r>
              <a:rPr lang="en-IN" dirty="0"/>
              <a:t> (ASPLOS ‘17)</a:t>
            </a:r>
          </a:p>
          <a:p>
            <a:r>
              <a:rPr lang="en-IN" dirty="0"/>
              <a:t>Co-designing Distributed Systems with Network support</a:t>
            </a:r>
          </a:p>
          <a:p>
            <a:pPr lvl="1"/>
            <a:r>
              <a:rPr lang="en-IN" dirty="0" err="1"/>
              <a:t>NetPaxos</a:t>
            </a:r>
            <a:r>
              <a:rPr lang="en-IN" dirty="0"/>
              <a:t> (SOSR ’15)</a:t>
            </a:r>
          </a:p>
          <a:p>
            <a:pPr lvl="1"/>
            <a:r>
              <a:rPr lang="en-IN" dirty="0"/>
              <a:t>Speculative </a:t>
            </a:r>
            <a:r>
              <a:rPr lang="en-IN" dirty="0" err="1"/>
              <a:t>Paxos</a:t>
            </a:r>
            <a:r>
              <a:rPr lang="en-IN" dirty="0"/>
              <a:t> (NSDI ’15, </a:t>
            </a:r>
            <a:r>
              <a:rPr lang="en-IN" b="1" i="1" dirty="0"/>
              <a:t>Best Paper</a:t>
            </a:r>
            <a:r>
              <a:rPr lang="en-IN" dirty="0"/>
              <a:t>)</a:t>
            </a:r>
          </a:p>
          <a:p>
            <a:pPr lvl="1"/>
            <a:r>
              <a:rPr lang="en-IN" dirty="0" err="1"/>
              <a:t>NOPaxos</a:t>
            </a:r>
            <a:r>
              <a:rPr lang="en-IN" dirty="0"/>
              <a:t> (OSDI ’16)</a:t>
            </a:r>
          </a:p>
          <a:p>
            <a:pPr lvl="1"/>
            <a:r>
              <a:rPr lang="en-IN" dirty="0"/>
              <a:t>Eris (SOSP ‘17)</a:t>
            </a:r>
          </a:p>
          <a:p>
            <a:r>
              <a:rPr lang="en-IN" dirty="0"/>
              <a:t>Several Others</a:t>
            </a:r>
          </a:p>
          <a:p>
            <a:pPr lvl="1"/>
            <a:r>
              <a:rPr lang="en-IN" dirty="0"/>
              <a:t>Synchronized Network Snapshots (SIGCOMM ’18)</a:t>
            </a:r>
          </a:p>
          <a:p>
            <a:pPr lvl="1"/>
            <a:r>
              <a:rPr lang="en-IN" dirty="0"/>
              <a:t>In-band Network Telemetry (INT)</a:t>
            </a:r>
          </a:p>
          <a:p>
            <a:endParaRPr lang="en-SG" dirty="0"/>
          </a:p>
        </p:txBody>
      </p:sp>
      <p:sp>
        <p:nvSpPr>
          <p:cNvPr id="4" name="Slide Number Placeholder 3">
            <a:extLst>
              <a:ext uri="{FF2B5EF4-FFF2-40B4-BE49-F238E27FC236}">
                <a16:creationId xmlns:a16="http://schemas.microsoft.com/office/drawing/2014/main" xmlns="" id="{DA3CA4C1-B2B1-4DB7-A4C3-311AEA1AD71D}"/>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5</a:t>
            </a:fld>
            <a:endParaRPr lang="en-SG"/>
          </a:p>
        </p:txBody>
      </p:sp>
      <p:sp>
        <p:nvSpPr>
          <p:cNvPr id="5" name="Star: 12 Points 4">
            <a:extLst>
              <a:ext uri="{FF2B5EF4-FFF2-40B4-BE49-F238E27FC236}">
                <a16:creationId xmlns:a16="http://schemas.microsoft.com/office/drawing/2014/main" xmlns="" id="{26910C0E-8C8A-4FC3-B8C0-6AB882A66E49}"/>
              </a:ext>
            </a:extLst>
          </p:cNvPr>
          <p:cNvSpPr/>
          <p:nvPr/>
        </p:nvSpPr>
        <p:spPr>
          <a:xfrm>
            <a:off x="7918875" y="3803101"/>
            <a:ext cx="3103541" cy="19431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a:extLst>
              <a:ext uri="{FF2B5EF4-FFF2-40B4-BE49-F238E27FC236}">
                <a16:creationId xmlns:a16="http://schemas.microsoft.com/office/drawing/2014/main" xmlns="" id="{EF813559-9228-485D-B0C6-15B24E5D7194}"/>
              </a:ext>
            </a:extLst>
          </p:cNvPr>
          <p:cNvSpPr/>
          <p:nvPr/>
        </p:nvSpPr>
        <p:spPr>
          <a:xfrm>
            <a:off x="8170266" y="4322823"/>
            <a:ext cx="2600758" cy="1015663"/>
          </a:xfrm>
          <a:prstGeom prst="rect">
            <a:avLst/>
          </a:prstGeom>
          <a:ln>
            <a:noFill/>
          </a:ln>
        </p:spPr>
        <p:txBody>
          <a:bodyPr wrap="square">
            <a:spAutoFit/>
          </a:bodyPr>
          <a:lstStyle/>
          <a:p>
            <a:pPr algn="ctr"/>
            <a:r>
              <a:rPr lang="en-US" sz="2000" b="1" dirty="0">
                <a:solidFill>
                  <a:schemeClr val="bg1"/>
                </a:solidFill>
              </a:rPr>
              <a:t> Time synchronization is needed in </a:t>
            </a:r>
            <a:r>
              <a:rPr lang="en-US" sz="2000" b="1" dirty="0" err="1">
                <a:solidFill>
                  <a:schemeClr val="bg1"/>
                </a:solidFill>
              </a:rPr>
              <a:t>dataplane</a:t>
            </a:r>
            <a:r>
              <a:rPr lang="en-US" sz="2000" b="1" dirty="0">
                <a:solidFill>
                  <a:schemeClr val="bg1"/>
                </a:solidFill>
              </a:rPr>
              <a:t>!!</a:t>
            </a:r>
          </a:p>
        </p:txBody>
      </p:sp>
    </p:spTree>
    <p:extLst>
      <p:ext uri="{BB962C8B-B14F-4D97-AF65-F5344CB8AC3E}">
        <p14:creationId xmlns:p14="http://schemas.microsoft.com/office/powerpoint/2010/main" val="39926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14FA6-7B4C-4C1B-A0A3-E32D359F04F6}"/>
              </a:ext>
            </a:extLst>
          </p:cNvPr>
          <p:cNvSpPr>
            <a:spLocks noGrp="1"/>
          </p:cNvSpPr>
          <p:nvPr>
            <p:ph type="title"/>
          </p:nvPr>
        </p:nvSpPr>
        <p:spPr/>
        <p:txBody>
          <a:bodyPr/>
          <a:lstStyle/>
          <a:p>
            <a:r>
              <a:rPr lang="en-SG" dirty="0"/>
              <a:t>Conclusion</a:t>
            </a:r>
          </a:p>
        </p:txBody>
      </p:sp>
      <p:sp>
        <p:nvSpPr>
          <p:cNvPr id="3" name="Content Placeholder 2">
            <a:extLst>
              <a:ext uri="{FF2B5EF4-FFF2-40B4-BE49-F238E27FC236}">
                <a16:creationId xmlns:a16="http://schemas.microsoft.com/office/drawing/2014/main" xmlns="" id="{F8162E71-4F5B-4758-B943-B4209E777A87}"/>
              </a:ext>
            </a:extLst>
          </p:cNvPr>
          <p:cNvSpPr>
            <a:spLocks noGrp="1"/>
          </p:cNvSpPr>
          <p:nvPr>
            <p:ph idx="1"/>
          </p:nvPr>
        </p:nvSpPr>
        <p:spPr/>
        <p:txBody>
          <a:bodyPr/>
          <a:lstStyle/>
          <a:p>
            <a:r>
              <a:rPr lang="en-SG" dirty="0"/>
              <a:t>Measurement of variable delays in the path.</a:t>
            </a:r>
          </a:p>
          <a:p>
            <a:r>
              <a:rPr lang="en-SG" dirty="0"/>
              <a:t>DPTP is designed to account for the variable delays in the switching.</a:t>
            </a:r>
          </a:p>
          <a:p>
            <a:r>
              <a:rPr lang="en-SG" dirty="0"/>
              <a:t>DPTP enables synchronization between switches and hosts in network to within </a:t>
            </a:r>
            <a:r>
              <a:rPr lang="en-SG" b="1" dirty="0">
                <a:solidFill>
                  <a:srgbClr val="FF0000"/>
                </a:solidFill>
              </a:rPr>
              <a:t>10s of nanoseconds</a:t>
            </a:r>
            <a:r>
              <a:rPr lang="en-SG" dirty="0"/>
              <a:t>.</a:t>
            </a:r>
          </a:p>
          <a:p>
            <a:r>
              <a:rPr lang="en-SG" dirty="0"/>
              <a:t>DPTP can enable interesting </a:t>
            </a:r>
            <a:r>
              <a:rPr lang="en-SG" b="1" dirty="0">
                <a:solidFill>
                  <a:srgbClr val="FF0000"/>
                </a:solidFill>
              </a:rPr>
              <a:t>distributed applications (in-network computing)</a:t>
            </a:r>
            <a:r>
              <a:rPr lang="en-SG" dirty="0"/>
              <a:t> to be developed for the network </a:t>
            </a:r>
            <a:r>
              <a:rPr lang="en-SG" dirty="0" err="1"/>
              <a:t>dataplane</a:t>
            </a:r>
            <a:r>
              <a:rPr lang="en-SG" dirty="0"/>
              <a:t>.</a:t>
            </a:r>
          </a:p>
        </p:txBody>
      </p:sp>
      <p:sp>
        <p:nvSpPr>
          <p:cNvPr id="4" name="Slide Number Placeholder 3">
            <a:extLst>
              <a:ext uri="{FF2B5EF4-FFF2-40B4-BE49-F238E27FC236}">
                <a16:creationId xmlns:a16="http://schemas.microsoft.com/office/drawing/2014/main" xmlns="" id="{55E5B44F-B507-40B6-A2F4-57940F4FF860}"/>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50</a:t>
            </a:fld>
            <a:endParaRPr lang="en-SG"/>
          </a:p>
        </p:txBody>
      </p:sp>
    </p:spTree>
    <p:extLst>
      <p:ext uri="{BB962C8B-B14F-4D97-AF65-F5344CB8AC3E}">
        <p14:creationId xmlns:p14="http://schemas.microsoft.com/office/powerpoint/2010/main" val="322158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BBD8931-002C-4C13-809E-89CDC5A66738}"/>
              </a:ext>
            </a:extLst>
          </p:cNvPr>
          <p:cNvSpPr>
            <a:spLocks noGrp="1"/>
          </p:cNvSpPr>
          <p:nvPr>
            <p:ph type="sldNum" sz="quarter" idx="12"/>
          </p:nvPr>
        </p:nvSpPr>
        <p:spPr/>
        <p:txBody>
          <a:bodyPr/>
          <a:lstStyle/>
          <a:p>
            <a:fld id="{729CC8A8-141D-466A-B534-BFE7B6828A11}" type="slidenum">
              <a:rPr lang="en-SG" smtClean="0"/>
              <a:t>51</a:t>
            </a:fld>
            <a:endParaRPr lang="en-SG"/>
          </a:p>
        </p:txBody>
      </p:sp>
      <p:sp>
        <p:nvSpPr>
          <p:cNvPr id="5" name="Title 1">
            <a:extLst>
              <a:ext uri="{FF2B5EF4-FFF2-40B4-BE49-F238E27FC236}">
                <a16:creationId xmlns:a16="http://schemas.microsoft.com/office/drawing/2014/main" xmlns="" id="{9AB98039-96E7-48F4-89EF-9ABCE7F9FF64}"/>
              </a:ext>
            </a:extLst>
          </p:cNvPr>
          <p:cNvSpPr txBox="1">
            <a:spLocks/>
          </p:cNvSpPr>
          <p:nvPr/>
        </p:nvSpPr>
        <p:spPr>
          <a:xfrm>
            <a:off x="1141410" y="2134041"/>
            <a:ext cx="9906001" cy="2511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t>Thank You</a:t>
            </a:r>
          </a:p>
        </p:txBody>
      </p:sp>
    </p:spTree>
    <p:extLst>
      <p:ext uri="{BB962C8B-B14F-4D97-AF65-F5344CB8AC3E}">
        <p14:creationId xmlns:p14="http://schemas.microsoft.com/office/powerpoint/2010/main" val="144258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60291-880F-47CC-859E-98E49630F1B2}"/>
              </a:ext>
            </a:extLst>
          </p:cNvPr>
          <p:cNvSpPr>
            <a:spLocks noGrp="1"/>
          </p:cNvSpPr>
          <p:nvPr>
            <p:ph type="title"/>
          </p:nvPr>
        </p:nvSpPr>
        <p:spPr/>
        <p:txBody>
          <a:bodyPr/>
          <a:lstStyle/>
          <a:p>
            <a:r>
              <a:rPr lang="en-SG" dirty="0"/>
              <a:t>Programmable Switching ASICs</a:t>
            </a:r>
          </a:p>
        </p:txBody>
      </p:sp>
      <p:pic>
        <p:nvPicPr>
          <p:cNvPr id="9" name="Picture 8">
            <a:extLst>
              <a:ext uri="{FF2B5EF4-FFF2-40B4-BE49-F238E27FC236}">
                <a16:creationId xmlns:a16="http://schemas.microsoft.com/office/drawing/2014/main" xmlns="" id="{CA523C77-5EE9-43F3-9C17-EC9F3FAE391D}"/>
              </a:ext>
            </a:extLst>
          </p:cNvPr>
          <p:cNvPicPr>
            <a:picLocks noChangeAspect="1"/>
          </p:cNvPicPr>
          <p:nvPr/>
        </p:nvPicPr>
        <p:blipFill rotWithShape="1">
          <a:blip r:embed="rId3"/>
          <a:srcRect r="3166"/>
          <a:stretch/>
        </p:blipFill>
        <p:spPr>
          <a:xfrm>
            <a:off x="1361440" y="2225686"/>
            <a:ext cx="9469120" cy="3263987"/>
          </a:xfrm>
          <a:prstGeom prst="rect">
            <a:avLst/>
          </a:prstGeom>
        </p:spPr>
      </p:pic>
      <p:sp>
        <p:nvSpPr>
          <p:cNvPr id="10" name="Slide Number Placeholder 9">
            <a:extLst>
              <a:ext uri="{FF2B5EF4-FFF2-40B4-BE49-F238E27FC236}">
                <a16:creationId xmlns:a16="http://schemas.microsoft.com/office/drawing/2014/main" xmlns="" id="{1E3E8B68-7879-43A7-A063-F31F77FD60F7}"/>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6</a:t>
            </a:fld>
            <a:endParaRPr lang="en-SG"/>
          </a:p>
        </p:txBody>
      </p:sp>
      <p:sp>
        <p:nvSpPr>
          <p:cNvPr id="3" name="TextBox 2">
            <a:extLst>
              <a:ext uri="{FF2B5EF4-FFF2-40B4-BE49-F238E27FC236}">
                <a16:creationId xmlns:a16="http://schemas.microsoft.com/office/drawing/2014/main" xmlns="" id="{80A68C0B-D543-4730-B040-1E654FC413AE}"/>
              </a:ext>
            </a:extLst>
          </p:cNvPr>
          <p:cNvSpPr txBox="1"/>
          <p:nvPr/>
        </p:nvSpPr>
        <p:spPr>
          <a:xfrm>
            <a:off x="2396915" y="6117808"/>
            <a:ext cx="10279378" cy="461665"/>
          </a:xfrm>
          <a:prstGeom prst="rect">
            <a:avLst/>
          </a:prstGeom>
          <a:noFill/>
        </p:spPr>
        <p:txBody>
          <a:bodyPr wrap="square" rtlCol="0">
            <a:spAutoFit/>
          </a:bodyPr>
          <a:lstStyle/>
          <a:p>
            <a:r>
              <a:rPr lang="en-SG" sz="2400" dirty="0"/>
              <a:t>Precise Nanosecond-level timestamps at various switch stages</a:t>
            </a:r>
          </a:p>
        </p:txBody>
      </p:sp>
      <p:sp>
        <p:nvSpPr>
          <p:cNvPr id="4" name="Rectangle 3">
            <a:extLst>
              <a:ext uri="{FF2B5EF4-FFF2-40B4-BE49-F238E27FC236}">
                <a16:creationId xmlns:a16="http://schemas.microsoft.com/office/drawing/2014/main" xmlns="" id="{A3075B75-7AF7-46BE-BBBB-31EBF4092FB1}"/>
              </a:ext>
            </a:extLst>
          </p:cNvPr>
          <p:cNvSpPr/>
          <p:nvPr/>
        </p:nvSpPr>
        <p:spPr>
          <a:xfrm>
            <a:off x="2594187" y="2292774"/>
            <a:ext cx="447038" cy="128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a:extLst>
              <a:ext uri="{FF2B5EF4-FFF2-40B4-BE49-F238E27FC236}">
                <a16:creationId xmlns:a16="http://schemas.microsoft.com/office/drawing/2014/main" xmlns="" id="{1D8933A0-951D-409C-8117-AEE88FE27521}"/>
              </a:ext>
            </a:extLst>
          </p:cNvPr>
          <p:cNvSpPr/>
          <p:nvPr/>
        </p:nvSpPr>
        <p:spPr>
          <a:xfrm>
            <a:off x="3986107" y="2020077"/>
            <a:ext cx="447038" cy="128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a:extLst>
              <a:ext uri="{FF2B5EF4-FFF2-40B4-BE49-F238E27FC236}">
                <a16:creationId xmlns:a16="http://schemas.microsoft.com/office/drawing/2014/main" xmlns="" id="{FDD19B33-534F-4D7A-A4B5-4C50C27F11A8}"/>
              </a:ext>
            </a:extLst>
          </p:cNvPr>
          <p:cNvSpPr/>
          <p:nvPr/>
        </p:nvSpPr>
        <p:spPr>
          <a:xfrm>
            <a:off x="6834293" y="2024603"/>
            <a:ext cx="447038" cy="128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Rectangle 12">
            <a:extLst>
              <a:ext uri="{FF2B5EF4-FFF2-40B4-BE49-F238E27FC236}">
                <a16:creationId xmlns:a16="http://schemas.microsoft.com/office/drawing/2014/main" xmlns="" id="{68F28D9D-FC0F-496C-A866-2669C23B53B6}"/>
              </a:ext>
            </a:extLst>
          </p:cNvPr>
          <p:cNvSpPr/>
          <p:nvPr/>
        </p:nvSpPr>
        <p:spPr>
          <a:xfrm>
            <a:off x="9150775" y="2293110"/>
            <a:ext cx="447038" cy="128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Rounded Corners 4">
            <a:extLst>
              <a:ext uri="{FF2B5EF4-FFF2-40B4-BE49-F238E27FC236}">
                <a16:creationId xmlns:a16="http://schemas.microsoft.com/office/drawing/2014/main" xmlns="" id="{AB471AC3-E417-4D0B-8DCC-61BB6EBCFD41}"/>
              </a:ext>
            </a:extLst>
          </p:cNvPr>
          <p:cNvSpPr/>
          <p:nvPr/>
        </p:nvSpPr>
        <p:spPr>
          <a:xfrm>
            <a:off x="1774615" y="3864190"/>
            <a:ext cx="311573" cy="223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a:extLst>
              <a:ext uri="{FF2B5EF4-FFF2-40B4-BE49-F238E27FC236}">
                <a16:creationId xmlns:a16="http://schemas.microsoft.com/office/drawing/2014/main" xmlns="" id="{F661619A-D72E-4503-901F-D69FD4DE9254}"/>
              </a:ext>
            </a:extLst>
          </p:cNvPr>
          <p:cNvSpPr txBox="1"/>
          <p:nvPr/>
        </p:nvSpPr>
        <p:spPr>
          <a:xfrm>
            <a:off x="2259753" y="5186011"/>
            <a:ext cx="9005147" cy="461665"/>
          </a:xfrm>
          <a:prstGeom prst="rect">
            <a:avLst/>
          </a:prstGeom>
          <a:noFill/>
        </p:spPr>
        <p:txBody>
          <a:bodyPr wrap="square" rtlCol="0">
            <a:spAutoFit/>
          </a:bodyPr>
          <a:lstStyle/>
          <a:p>
            <a:r>
              <a:rPr lang="en-SG" sz="2400" dirty="0"/>
              <a:t>Configurable Header Parsing &amp; TCAM, SRAM Match-Action Tables</a:t>
            </a:r>
          </a:p>
        </p:txBody>
      </p:sp>
      <p:sp>
        <p:nvSpPr>
          <p:cNvPr id="15" name="TextBox 14">
            <a:extLst>
              <a:ext uri="{FF2B5EF4-FFF2-40B4-BE49-F238E27FC236}">
                <a16:creationId xmlns:a16="http://schemas.microsoft.com/office/drawing/2014/main" xmlns="" id="{1E79AB28-94DF-48FB-8A93-8A572EC11622}"/>
              </a:ext>
            </a:extLst>
          </p:cNvPr>
          <p:cNvSpPr txBox="1"/>
          <p:nvPr/>
        </p:nvSpPr>
        <p:spPr>
          <a:xfrm>
            <a:off x="4560144" y="5647676"/>
            <a:ext cx="7247468" cy="461665"/>
          </a:xfrm>
          <a:prstGeom prst="rect">
            <a:avLst/>
          </a:prstGeom>
          <a:noFill/>
        </p:spPr>
        <p:txBody>
          <a:bodyPr wrap="square" rtlCol="0">
            <a:spAutoFit/>
          </a:bodyPr>
          <a:lstStyle/>
          <a:p>
            <a:r>
              <a:rPr lang="en-SG" sz="2400" dirty="0"/>
              <a:t>Stateful Memory (Registers)</a:t>
            </a:r>
          </a:p>
        </p:txBody>
      </p:sp>
    </p:spTree>
    <p:extLst>
      <p:ext uri="{BB962C8B-B14F-4D97-AF65-F5344CB8AC3E}">
        <p14:creationId xmlns:p14="http://schemas.microsoft.com/office/powerpoint/2010/main" val="109841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grpId="1" nodeType="afterEffect">
                                  <p:stCondLst>
                                    <p:cond delay="0"/>
                                  </p:stCondLst>
                                  <p:childTnLst>
                                    <p:animMotion origin="layout" path="M -0.00078 0.00046 L 0.14271 -0.00046 " pathEditMode="relative" rAng="0" ptsTypes="AA">
                                      <p:cBhvr>
                                        <p:cTn id="20" dur="500" fill="hold"/>
                                        <p:tgtEl>
                                          <p:spTgt spid="5"/>
                                        </p:tgtEl>
                                        <p:attrNameLst>
                                          <p:attrName>ppt_x</p:attrName>
                                          <p:attrName>ppt_y</p:attrName>
                                        </p:attrNameLst>
                                      </p:cBhvr>
                                      <p:rCtr x="7174" y="-46"/>
                                    </p:animMotion>
                                  </p:childTnLst>
                                </p:cTn>
                              </p:par>
                            </p:childTnLst>
                          </p:cTn>
                        </p:par>
                        <p:par>
                          <p:cTn id="21" fill="hold">
                            <p:stCondLst>
                              <p:cond delay="500"/>
                            </p:stCondLst>
                            <p:childTnLst>
                              <p:par>
                                <p:cTn id="22" presetID="22" presetClass="exit" presetSubtype="4" fill="hold" grpId="0" nodeType="afterEffect">
                                  <p:stCondLst>
                                    <p:cond delay="0"/>
                                  </p:stCondLst>
                                  <p:childTnLst>
                                    <p:animEffect transition="out" filter="wipe(down)">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1000"/>
                            </p:stCondLst>
                            <p:childTnLst>
                              <p:par>
                                <p:cTn id="26" presetID="0" presetClass="path" presetSubtype="0" accel="50000" decel="50000" fill="hold" grpId="2" nodeType="afterEffect">
                                  <p:stCondLst>
                                    <p:cond delay="0"/>
                                  </p:stCondLst>
                                  <p:childTnLst>
                                    <p:animMotion origin="layout" path="M 0.14323 -0.00046 L 0.36719 0.00139 " pathEditMode="relative" rAng="0" ptsTypes="AA">
                                      <p:cBhvr>
                                        <p:cTn id="27" dur="500" fill="hold"/>
                                        <p:tgtEl>
                                          <p:spTgt spid="5"/>
                                        </p:tgtEl>
                                        <p:attrNameLst>
                                          <p:attrName>ppt_x</p:attrName>
                                          <p:attrName>ppt_y</p:attrName>
                                        </p:attrNameLst>
                                      </p:cBhvr>
                                      <p:rCtr x="11198" y="93"/>
                                    </p:animMotion>
                                  </p:childTnLst>
                                </p:cTn>
                              </p:par>
                            </p:childTnLst>
                          </p:cTn>
                        </p:par>
                        <p:par>
                          <p:cTn id="28" fill="hold">
                            <p:stCondLst>
                              <p:cond delay="1500"/>
                            </p:stCondLst>
                            <p:childTnLst>
                              <p:par>
                                <p:cTn id="29" presetID="22" presetClass="exit" presetSubtype="4" fill="hold" grpId="0" nodeType="afterEffect">
                                  <p:stCondLst>
                                    <p:cond delay="0"/>
                                  </p:stCondLst>
                                  <p:childTnLst>
                                    <p:animEffect transition="out" filter="wipe(down)">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2000"/>
                            </p:stCondLst>
                            <p:childTnLst>
                              <p:par>
                                <p:cTn id="33" presetID="0" presetClass="path" presetSubtype="0" accel="50000" decel="50000" fill="hold" grpId="3" nodeType="afterEffect">
                                  <p:stCondLst>
                                    <p:cond delay="0"/>
                                  </p:stCondLst>
                                  <p:childTnLst>
                                    <p:animMotion origin="layout" path="M 0.36771 0.00046 L 0.58568 -0.00208 " pathEditMode="relative" rAng="0" ptsTypes="AA">
                                      <p:cBhvr>
                                        <p:cTn id="34" dur="500" fill="hold"/>
                                        <p:tgtEl>
                                          <p:spTgt spid="5"/>
                                        </p:tgtEl>
                                        <p:attrNameLst>
                                          <p:attrName>ppt_x</p:attrName>
                                          <p:attrName>ppt_y</p:attrName>
                                        </p:attrNameLst>
                                      </p:cBhvr>
                                      <p:rCtr x="10898" y="-139"/>
                                    </p:animMotion>
                                  </p:childTnLst>
                                </p:cTn>
                              </p:par>
                            </p:childTnLst>
                          </p:cTn>
                        </p:par>
                        <p:par>
                          <p:cTn id="35" fill="hold">
                            <p:stCondLst>
                              <p:cond delay="2500"/>
                            </p:stCondLst>
                            <p:childTnLst>
                              <p:par>
                                <p:cTn id="36" presetID="22" presetClass="exit" presetSubtype="4" fill="hold" grpId="0" nodeType="afterEffect">
                                  <p:stCondLst>
                                    <p:cond delay="0"/>
                                  </p:stCondLst>
                                  <p:childTnLst>
                                    <p:animEffect transition="out" filter="wipe(down)">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3000"/>
                            </p:stCondLst>
                            <p:childTnLst>
                              <p:par>
                                <p:cTn id="40" presetID="0" presetClass="path" presetSubtype="0" accel="50000" decel="50000" fill="hold" grpId="4" nodeType="afterEffect">
                                  <p:stCondLst>
                                    <p:cond delay="0"/>
                                  </p:stCondLst>
                                  <p:childTnLst>
                                    <p:animMotion origin="layout" path="M 0.58516 -0.00394 L 0.66719 -0.00579 L 0.66719 -0.00556 L 0.66719 -0.00579 L 0.66719 -0.00556 " pathEditMode="relative" rAng="0" ptsTypes="AAAAA">
                                      <p:cBhvr>
                                        <p:cTn id="41" dur="500" fill="hold"/>
                                        <p:tgtEl>
                                          <p:spTgt spid="5"/>
                                        </p:tgtEl>
                                        <p:attrNameLst>
                                          <p:attrName>ppt_x</p:attrName>
                                          <p:attrName>ppt_y</p:attrName>
                                        </p:attrNameLst>
                                      </p:cBhvr>
                                      <p:rCtr x="4102" y="-93"/>
                                    </p:animMotion>
                                  </p:childTnLst>
                                </p:cTn>
                              </p:par>
                            </p:childTnLst>
                          </p:cTn>
                        </p:par>
                        <p:par>
                          <p:cTn id="42" fill="hold">
                            <p:stCondLst>
                              <p:cond delay="3500"/>
                            </p:stCondLst>
                            <p:childTnLst>
                              <p:par>
                                <p:cTn id="43" presetID="22" presetClass="exit" presetSubtype="4" fill="hold" grpId="0" nodeType="afterEffect">
                                  <p:stCondLst>
                                    <p:cond delay="0"/>
                                  </p:stCondLst>
                                  <p:childTnLst>
                                    <p:animEffect transition="out" filter="wipe(down)">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animBg="1"/>
      <p:bldP spid="12" grpId="0" animBg="1"/>
      <p:bldP spid="13" grpId="0" animBg="1"/>
      <p:bldP spid="5" grpId="0" animBg="1"/>
      <p:bldP spid="5" grpId="1" animBg="1"/>
      <p:bldP spid="5" grpId="2" animBg="1"/>
      <p:bldP spid="5" grpId="3" animBg="1"/>
      <p:bldP spid="5" grpId="4"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2C0032-2DAE-45F6-BE54-6EB76A301BFA}"/>
              </a:ext>
            </a:extLst>
          </p:cNvPr>
          <p:cNvSpPr>
            <a:spLocks noGrp="1"/>
          </p:cNvSpPr>
          <p:nvPr>
            <p:ph type="title"/>
          </p:nvPr>
        </p:nvSpPr>
        <p:spPr>
          <a:xfrm>
            <a:off x="786040" y="2358400"/>
            <a:ext cx="10619920" cy="2245995"/>
          </a:xfrm>
        </p:spPr>
        <p:txBody>
          <a:bodyPr>
            <a:normAutofit fontScale="90000"/>
          </a:bodyPr>
          <a:lstStyle/>
          <a:p>
            <a:pPr algn="ctr"/>
            <a:r>
              <a:rPr lang="en-US" b="1" dirty="0"/>
              <a:t>Q. </a:t>
            </a:r>
            <a:r>
              <a:rPr lang="en-US" b="1" i="1" dirty="0">
                <a:solidFill>
                  <a:srgbClr val="FF0000"/>
                </a:solidFill>
              </a:rPr>
              <a:t>How far can we go </a:t>
            </a:r>
            <a:r>
              <a:rPr lang="en-US" b="1" dirty="0"/>
              <a:t>and </a:t>
            </a:r>
            <a:r>
              <a:rPr lang="en-US" b="1" i="1" dirty="0">
                <a:solidFill>
                  <a:srgbClr val="FF0000"/>
                </a:solidFill>
              </a:rPr>
              <a:t>What it takes to achieve nanosecond-level Time Synchronization </a:t>
            </a:r>
            <a:r>
              <a:rPr lang="en-US" b="1" i="1" dirty="0"/>
              <a:t>in the </a:t>
            </a:r>
            <a:r>
              <a:rPr lang="en-US" b="1" i="1" dirty="0">
                <a:solidFill>
                  <a:srgbClr val="FF0000"/>
                </a:solidFill>
              </a:rPr>
              <a:t>network </a:t>
            </a:r>
            <a:r>
              <a:rPr lang="en-US" b="1" i="1" dirty="0" err="1">
                <a:solidFill>
                  <a:srgbClr val="FF0000"/>
                </a:solidFill>
              </a:rPr>
              <a:t>Dataplane</a:t>
            </a:r>
            <a:r>
              <a:rPr lang="en-US" b="1" i="1" dirty="0">
                <a:solidFill>
                  <a:srgbClr val="FF0000"/>
                </a:solidFill>
              </a:rPr>
              <a:t> </a:t>
            </a:r>
            <a:r>
              <a:rPr lang="en-US" b="1" dirty="0"/>
              <a:t>using </a:t>
            </a:r>
            <a:br>
              <a:rPr lang="en-US" b="1" dirty="0"/>
            </a:br>
            <a:r>
              <a:rPr lang="en-US" b="1" dirty="0"/>
              <a:t> Programmable Switching ASICs ? </a:t>
            </a:r>
            <a:endParaRPr lang="en-SG" b="1" dirty="0"/>
          </a:p>
        </p:txBody>
      </p:sp>
      <p:sp>
        <p:nvSpPr>
          <p:cNvPr id="4" name="Slide Number Placeholder 3">
            <a:extLst>
              <a:ext uri="{FF2B5EF4-FFF2-40B4-BE49-F238E27FC236}">
                <a16:creationId xmlns:a16="http://schemas.microsoft.com/office/drawing/2014/main" xmlns="" id="{3CBC3C60-D8A3-43CE-B4BF-7F58456850AC}"/>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7</a:t>
            </a:fld>
            <a:endParaRPr lang="en-SG"/>
          </a:p>
        </p:txBody>
      </p:sp>
    </p:spTree>
    <p:extLst>
      <p:ext uri="{BB962C8B-B14F-4D97-AF65-F5344CB8AC3E}">
        <p14:creationId xmlns:p14="http://schemas.microsoft.com/office/powerpoint/2010/main" val="29079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BCD41-4624-47D5-9B3A-507111073BD4}"/>
              </a:ext>
            </a:extLst>
          </p:cNvPr>
          <p:cNvSpPr>
            <a:spLocks noGrp="1"/>
          </p:cNvSpPr>
          <p:nvPr>
            <p:ph type="title"/>
          </p:nvPr>
        </p:nvSpPr>
        <p:spPr/>
        <p:txBody>
          <a:bodyPr/>
          <a:lstStyle/>
          <a:p>
            <a:r>
              <a:rPr lang="en-SG" dirty="0"/>
              <a:t>Outline</a:t>
            </a:r>
          </a:p>
        </p:txBody>
      </p:sp>
      <p:sp>
        <p:nvSpPr>
          <p:cNvPr id="3" name="Content Placeholder 2">
            <a:extLst>
              <a:ext uri="{FF2B5EF4-FFF2-40B4-BE49-F238E27FC236}">
                <a16:creationId xmlns:a16="http://schemas.microsoft.com/office/drawing/2014/main" xmlns="" id="{5F835C06-0065-4322-9239-00A730C044D3}"/>
              </a:ext>
            </a:extLst>
          </p:cNvPr>
          <p:cNvSpPr>
            <a:spLocks noGrp="1"/>
          </p:cNvSpPr>
          <p:nvPr>
            <p:ph idx="1"/>
          </p:nvPr>
        </p:nvSpPr>
        <p:spPr/>
        <p:txBody>
          <a:bodyPr/>
          <a:lstStyle/>
          <a:p>
            <a:r>
              <a:rPr lang="en-SG" dirty="0"/>
              <a:t>Understand the network variability using Measurements.</a:t>
            </a:r>
          </a:p>
          <a:p>
            <a:pPr marL="0" indent="0">
              <a:buNone/>
            </a:pPr>
            <a:endParaRPr lang="en-SG" dirty="0"/>
          </a:p>
          <a:p>
            <a:r>
              <a:rPr lang="en-SG" dirty="0"/>
              <a:t>DPTP : </a:t>
            </a:r>
            <a:r>
              <a:rPr lang="en-SG" b="1" dirty="0"/>
              <a:t>D</a:t>
            </a:r>
            <a:r>
              <a:rPr lang="en-SG" dirty="0"/>
              <a:t>ata-</a:t>
            </a:r>
            <a:r>
              <a:rPr lang="en-SG" b="1" dirty="0"/>
              <a:t>P</a:t>
            </a:r>
            <a:r>
              <a:rPr lang="en-SG" dirty="0"/>
              <a:t>lane </a:t>
            </a:r>
            <a:r>
              <a:rPr lang="en-SG" b="1" dirty="0"/>
              <a:t>T</a:t>
            </a:r>
            <a:r>
              <a:rPr lang="en-SG" dirty="0"/>
              <a:t>ime-synchronization </a:t>
            </a:r>
            <a:r>
              <a:rPr lang="en-SG" b="1" dirty="0"/>
              <a:t>P</a:t>
            </a:r>
            <a:r>
              <a:rPr lang="en-SG" dirty="0"/>
              <a:t>rotocol.</a:t>
            </a:r>
          </a:p>
          <a:p>
            <a:pPr marL="0" indent="0">
              <a:buNone/>
            </a:pPr>
            <a:endParaRPr lang="en-SG" dirty="0"/>
          </a:p>
          <a:p>
            <a:r>
              <a:rPr lang="en-SG" dirty="0"/>
              <a:t>Evaluation</a:t>
            </a:r>
          </a:p>
        </p:txBody>
      </p:sp>
      <p:sp>
        <p:nvSpPr>
          <p:cNvPr id="4" name="Slide Number Placeholder 3">
            <a:extLst>
              <a:ext uri="{FF2B5EF4-FFF2-40B4-BE49-F238E27FC236}">
                <a16:creationId xmlns:a16="http://schemas.microsoft.com/office/drawing/2014/main" xmlns="" id="{DB2DB807-F9DF-4767-8130-DE4AB2271DBB}"/>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8</a:t>
            </a:fld>
            <a:endParaRPr lang="en-SG"/>
          </a:p>
        </p:txBody>
      </p:sp>
    </p:spTree>
    <p:extLst>
      <p:ext uri="{BB962C8B-B14F-4D97-AF65-F5344CB8AC3E}">
        <p14:creationId xmlns:p14="http://schemas.microsoft.com/office/powerpoint/2010/main" val="36000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6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402565D-6FEF-468E-B6F1-C8F219A9B339}"/>
              </a:ext>
            </a:extLst>
          </p:cNvPr>
          <p:cNvSpPr>
            <a:spLocks noGrp="1"/>
          </p:cNvSpPr>
          <p:nvPr>
            <p:ph type="title"/>
          </p:nvPr>
        </p:nvSpPr>
        <p:spPr>
          <a:xfrm>
            <a:off x="694510" y="1487272"/>
            <a:ext cx="3044370" cy="2743200"/>
          </a:xfrm>
          <a:prstGeom prst="ellipse">
            <a:avLst/>
          </a:prstGeom>
          <a:solidFill>
            <a:srgbClr val="262626"/>
          </a:solidFill>
          <a:ln w="174625" cmpd="thinThick">
            <a:solidFill>
              <a:srgbClr val="262626"/>
            </a:solidFill>
          </a:ln>
        </p:spPr>
        <p:txBody>
          <a:bodyPr>
            <a:normAutofit/>
          </a:bodyPr>
          <a:lstStyle/>
          <a:p>
            <a:pPr algn="ctr"/>
            <a:r>
              <a:rPr lang="en-SG" sz="2600" dirty="0">
                <a:solidFill>
                  <a:srgbClr val="FFFFFF"/>
                </a:solidFill>
              </a:rPr>
              <a:t>Measurement Setup</a:t>
            </a:r>
          </a:p>
        </p:txBody>
      </p:sp>
      <p:pic>
        <p:nvPicPr>
          <p:cNvPr id="4" name="Picture 3">
            <a:extLst>
              <a:ext uri="{FF2B5EF4-FFF2-40B4-BE49-F238E27FC236}">
                <a16:creationId xmlns:a16="http://schemas.microsoft.com/office/drawing/2014/main" xmlns="" id="{5A140F80-05B3-4035-B8FF-BEB611F5E04D}"/>
              </a:ext>
            </a:extLst>
          </p:cNvPr>
          <p:cNvPicPr>
            <a:picLocks noChangeAspect="1"/>
          </p:cNvPicPr>
          <p:nvPr/>
        </p:nvPicPr>
        <p:blipFill rotWithShape="1">
          <a:blip r:embed="rId3"/>
          <a:srcRect l="-1" r="734"/>
          <a:stretch/>
        </p:blipFill>
        <p:spPr>
          <a:xfrm>
            <a:off x="4315101" y="1745099"/>
            <a:ext cx="5682340" cy="3091146"/>
          </a:xfrm>
          <a:prstGeom prst="rect">
            <a:avLst/>
          </a:prstGeom>
        </p:spPr>
      </p:pic>
      <p:sp>
        <p:nvSpPr>
          <p:cNvPr id="5" name="Slide Number Placeholder 4">
            <a:extLst>
              <a:ext uri="{FF2B5EF4-FFF2-40B4-BE49-F238E27FC236}">
                <a16:creationId xmlns:a16="http://schemas.microsoft.com/office/drawing/2014/main" xmlns="" id="{9CF3ACB1-2645-44F0-8D8D-2DD9E74EA0F9}"/>
              </a:ext>
            </a:extLst>
          </p:cNvPr>
          <p:cNvSpPr>
            <a:spLocks noGrp="1"/>
          </p:cNvSpPr>
          <p:nvPr>
            <p:ph type="sldNum" sz="quarter" idx="12"/>
          </p:nvPr>
        </p:nvSpPr>
        <p:spPr>
          <a:xfrm>
            <a:off x="9335346" y="3175"/>
            <a:ext cx="2743200" cy="365125"/>
          </a:xfrm>
        </p:spPr>
        <p:txBody>
          <a:bodyPr/>
          <a:lstStyle/>
          <a:p>
            <a:fld id="{729CC8A8-141D-466A-B534-BFE7B6828A11}" type="slidenum">
              <a:rPr lang="en-SG" smtClean="0"/>
              <a:t>9</a:t>
            </a:fld>
            <a:endParaRPr lang="en-SG"/>
          </a:p>
        </p:txBody>
      </p:sp>
    </p:spTree>
    <p:extLst>
      <p:ext uri="{BB962C8B-B14F-4D97-AF65-F5344CB8AC3E}">
        <p14:creationId xmlns:p14="http://schemas.microsoft.com/office/powerpoint/2010/main" val="189308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16127</TotalTime>
  <Words>4045</Words>
  <Application>Microsoft Office PowerPoint</Application>
  <PresentationFormat>Widescreen</PresentationFormat>
  <Paragraphs>670</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Cambria Math</vt:lpstr>
      <vt:lpstr>Office Theme</vt:lpstr>
      <vt:lpstr>Precise Time-synchronization in the Data-Plane using Programmable Switching ASICs</vt:lpstr>
      <vt:lpstr>Need for Time-synchronization in Data-centers</vt:lpstr>
      <vt:lpstr>Challenges</vt:lpstr>
      <vt:lpstr>Existing Work</vt:lpstr>
      <vt:lpstr>Emergence of In-Network Computing</vt:lpstr>
      <vt:lpstr>Programmable Switching ASICs</vt:lpstr>
      <vt:lpstr>Q. How far can we go and What it takes to achieve nanosecond-level Time Synchronization in the network Dataplane using   Programmable Switching ASICs ? </vt:lpstr>
      <vt:lpstr>Outline</vt:lpstr>
      <vt:lpstr>Measurement Setup</vt:lpstr>
      <vt:lpstr>Switch -to-Switch Measurements</vt:lpstr>
      <vt:lpstr>PowerPoint Presentation</vt:lpstr>
      <vt:lpstr>PowerPoint Presentation</vt:lpstr>
      <vt:lpstr>PowerPoint Presentation</vt:lpstr>
      <vt:lpstr>PowerPoint Presentation</vt:lpstr>
      <vt:lpstr>PowerPoint Presentation</vt:lpstr>
      <vt:lpstr>PowerPoint Presentation</vt:lpstr>
      <vt:lpstr>Variation of Accounted Delays at 10/25/40/100G</vt:lpstr>
      <vt:lpstr>Un-accounted Delay – Wire Delay Asymmetry</vt:lpstr>
      <vt:lpstr>Switch -to-Switch Measurements</vt:lpstr>
      <vt:lpstr>Switch-to-Host Measurements</vt:lpstr>
      <vt:lpstr>PowerPoint Presentation</vt:lpstr>
      <vt:lpstr>PowerPoint Presentation</vt:lpstr>
      <vt:lpstr>PowerPoint Presentation</vt:lpstr>
      <vt:lpstr>The Case of NicWireDelay</vt:lpstr>
      <vt:lpstr>Switch-to-Host Measurements</vt:lpstr>
      <vt:lpstr>PowerPoint Presentation</vt:lpstr>
      <vt:lpstr>DPTP Design</vt:lpstr>
      <vt:lpstr>DPTP Design</vt:lpstr>
      <vt:lpstr>Master-clock Initiation</vt:lpstr>
      <vt:lpstr>Era Maintenance</vt:lpstr>
      <vt:lpstr>Switch Time-keeping</vt:lpstr>
      <vt:lpstr>DPTP Design</vt:lpstr>
      <vt:lpstr>DPTP Design</vt:lpstr>
      <vt:lpstr>DPTP Switch-to-Switch Request Response</vt:lpstr>
      <vt:lpstr>DPTP Design</vt:lpstr>
      <vt:lpstr>DPTP Design</vt:lpstr>
      <vt:lpstr>DPTP Switch-to-Host Request Response</vt:lpstr>
      <vt:lpstr>DPTP Switch-to-Host Request Response</vt:lpstr>
      <vt:lpstr>DPTP Design Summary</vt:lpstr>
      <vt:lpstr>DPTP Design Summary</vt:lpstr>
      <vt:lpstr>DPTP Design Summary</vt:lpstr>
      <vt:lpstr>DPTP Implementation</vt:lpstr>
      <vt:lpstr>Evaluation</vt:lpstr>
      <vt:lpstr>Switch-to-Switch Synchronization Error</vt:lpstr>
      <vt:lpstr>Switch-to-Switch Synchronization Error</vt:lpstr>
      <vt:lpstr>Switch-to-Switch Synchronization Error (Different Links Speeds)</vt:lpstr>
      <vt:lpstr>Switch-to-Host Synchronization Error</vt:lpstr>
      <vt:lpstr>Switch-to-Host Synchronization Error</vt:lpstr>
      <vt:lpstr>Resource Usage</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Precise Time-synchronization in the Data-Plane using Programmable Switching ASICs</dc:title>
  <dc:creator>Pravein GK</dc:creator>
  <cp:lastModifiedBy>Pravein Govindan Kannan</cp:lastModifiedBy>
  <cp:revision>259</cp:revision>
  <dcterms:created xsi:type="dcterms:W3CDTF">2019-03-23T07:41:45Z</dcterms:created>
  <dcterms:modified xsi:type="dcterms:W3CDTF">2019-04-09T09:26:23Z</dcterms:modified>
</cp:coreProperties>
</file>